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handoutMasterIdLst>
    <p:handoutMasterId r:id="rId22"/>
  </p:handoutMasterIdLst>
  <p:sldIdLst>
    <p:sldId id="450" r:id="rId2"/>
    <p:sldId id="806" r:id="rId3"/>
    <p:sldId id="807" r:id="rId4"/>
    <p:sldId id="808" r:id="rId5"/>
    <p:sldId id="809" r:id="rId6"/>
    <p:sldId id="812" r:id="rId7"/>
    <p:sldId id="811" r:id="rId8"/>
    <p:sldId id="813" r:id="rId9"/>
    <p:sldId id="814" r:id="rId10"/>
    <p:sldId id="815" r:id="rId11"/>
    <p:sldId id="816" r:id="rId12"/>
    <p:sldId id="817" r:id="rId13"/>
    <p:sldId id="818" r:id="rId14"/>
    <p:sldId id="819" r:id="rId15"/>
    <p:sldId id="820" r:id="rId16"/>
    <p:sldId id="821" r:id="rId17"/>
    <p:sldId id="822" r:id="rId18"/>
    <p:sldId id="823" r:id="rId19"/>
    <p:sldId id="805"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0FFFF"/>
    <a:srgbClr val="0432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70" autoAdjust="0"/>
    <p:restoredTop sz="93976" autoAdjust="0"/>
  </p:normalViewPr>
  <p:slideViewPr>
    <p:cSldViewPr snapToGrid="0" snapToObjects="1">
      <p:cViewPr>
        <p:scale>
          <a:sx n="126" d="100"/>
          <a:sy n="126" d="100"/>
        </p:scale>
        <p:origin x="1240" y="198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4/1/20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2.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4/1/20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4/1/20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4/1/20</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4/1/20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4/1/20</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4/1/20</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4/1/20</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4/1/20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4/1/20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4/1/20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www.csd.uwo.ca/~yuri/Papers/pami04.pdf" TargetMode="External"/><Relationship Id="rId2" Type="http://schemas.openxmlformats.org/officeDocument/2006/relationships/hyperlink" Target="https://vision.cs.uwaterloo.ca/data/maxflow"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mailto:tsung-wei.huang@utah.edu"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118259"/>
            <a:ext cx="8451423" cy="2221397"/>
          </a:xfrm>
        </p:spPr>
        <p:txBody>
          <a:bodyPr/>
          <a:lstStyle/>
          <a:p>
            <a:br>
              <a:rPr lang="en-US" sz="4600" dirty="0"/>
            </a:br>
            <a:r>
              <a:rPr lang="en-US" sz="4600" dirty="0"/>
              <a:t>Programming Assignment 3: Image Segmentation</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9D79E28-B8DA-8846-8EDE-EA7FBD4AE53A}"/>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00EB3BCF-A9E3-7847-B3B5-D89394572D0B}"/>
              </a:ext>
            </a:extLst>
          </p:cNvPr>
          <p:cNvSpPr>
            <a:spLocks noGrp="1"/>
          </p:cNvSpPr>
          <p:nvPr>
            <p:ph type="title"/>
          </p:nvPr>
        </p:nvSpPr>
        <p:spPr/>
        <p:txBody>
          <a:bodyPr/>
          <a:lstStyle/>
          <a:p>
            <a:r>
              <a:rPr lang="en-US" dirty="0"/>
              <a:t>Transformed Formula</a:t>
            </a:r>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E2119A89-8F0E-6E42-9740-4A1BD185E546}"/>
                  </a:ext>
                </a:extLst>
              </p:cNvPr>
              <p:cNvSpPr>
                <a:spLocks noGrp="1"/>
              </p:cNvSpPr>
              <p:nvPr>
                <p:ph idx="1"/>
              </p:nvPr>
            </p:nvSpPr>
            <p:spPr/>
            <p:txBody>
              <a:bodyPr/>
              <a:lstStyle/>
              <a:p>
                <a:r>
                  <a:rPr lang="en-US" dirty="0"/>
                  <a:t>Input: values a</a:t>
                </a:r>
                <a:r>
                  <a:rPr lang="en-US" baseline="-25000" dirty="0"/>
                  <a:t>v</a:t>
                </a:r>
                <a:r>
                  <a:rPr lang="en-US" dirty="0"/>
                  <a:t> and </a:t>
                </a:r>
                <a:r>
                  <a:rPr lang="en-US" dirty="0" err="1"/>
                  <a:t>b</a:t>
                </a:r>
                <a:r>
                  <a:rPr lang="en-US" baseline="-25000" dirty="0" err="1"/>
                  <a:t>v</a:t>
                </a:r>
                <a:r>
                  <a:rPr lang="en-US" dirty="0"/>
                  <a:t> ; penalty </a:t>
                </a:r>
                <a:r>
                  <a:rPr lang="en-US" dirty="0" err="1"/>
                  <a:t>p</a:t>
                </a:r>
                <a:r>
                  <a:rPr lang="en-US" baseline="-25000" dirty="0" err="1"/>
                  <a:t>vw</a:t>
                </a:r>
                <a:endParaRPr lang="en-US" baseline="-25000" dirty="0"/>
              </a:p>
              <a:p>
                <a:r>
                  <a:rPr lang="en-US" dirty="0"/>
                  <a:t>Partition pixels into sets F and B so that</a:t>
                </a:r>
              </a:p>
              <a:p>
                <a:pPr marL="0" indent="0">
                  <a:buNone/>
                </a:pPr>
                <a:endParaRPr lang="en-US" dirty="0"/>
              </a:p>
              <a:p>
                <a:pPr marL="0" indent="0" algn="ctr">
                  <a:buNone/>
                </a:pPr>
                <a14:m>
                  <m:oMath xmlns:m="http://schemas.openxmlformats.org/officeDocument/2006/math">
                    <m:nary>
                      <m:naryPr>
                        <m:chr m:val="∑"/>
                        <m:supHide m:val="on"/>
                        <m:ctrlPr>
                          <a:rPr lang="en-US" b="0" i="1" smtClean="0">
                            <a:latin typeface="Cambria Math" panose="02040503050406030204" pitchFamily="18" charset="0"/>
                          </a:rPr>
                        </m:ctrlPr>
                      </m:naryPr>
                      <m:sub>
                        <m:r>
                          <m:rPr>
                            <m:brk m:alnAt="7"/>
                          </m:rPr>
                          <a:rPr lang="en-US" b="0" i="1" smtClean="0">
                            <a:latin typeface="Cambria Math" panose="02040503050406030204" pitchFamily="18" charset="0"/>
                          </a:rPr>
                          <m:t>𝑣</m:t>
                        </m:r>
                        <m:r>
                          <a:rPr lang="en-US" b="0" i="1" smtClean="0">
                            <a:latin typeface="Cambria Math" panose="02040503050406030204" pitchFamily="18" charset="0"/>
                          </a:rPr>
                          <m:t>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𝐹</m:t>
                        </m:r>
                      </m:sub>
                      <m:sup/>
                      <m:e>
                        <m:r>
                          <a:rPr lang="en-US" b="0" i="1" smtClean="0">
                            <a:latin typeface="Cambria Math" panose="02040503050406030204" pitchFamily="18" charset="0"/>
                          </a:rPr>
                          <m:t>𝑓</m:t>
                        </m:r>
                        <m:r>
                          <a:rPr lang="en-US" b="0" i="1" baseline="-25000" smtClean="0">
                            <a:latin typeface="Cambria Math" panose="02040503050406030204" pitchFamily="18" charset="0"/>
                          </a:rPr>
                          <m:t>𝑣</m:t>
                        </m:r>
                      </m:e>
                    </m:nary>
                  </m:oMath>
                </a14:m>
                <a:r>
                  <a:rPr lang="en-US" b="0" dirty="0"/>
                  <a:t> </a:t>
                </a:r>
                <a14:m>
                  <m:oMath xmlns:m="http://schemas.openxmlformats.org/officeDocument/2006/math">
                    <m:r>
                      <a:rPr lang="en-US" b="0" i="0"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smtClean="0">
                            <a:latin typeface="Cambria Math" panose="02040503050406030204" pitchFamily="18" charset="0"/>
                          </a:rPr>
                          <m:t>𝐵</m:t>
                        </m:r>
                      </m:sub>
                      <m:sup/>
                      <m:e>
                        <m:r>
                          <a:rPr lang="en-US" b="0" i="1" smtClean="0">
                            <a:latin typeface="Cambria Math" panose="02040503050406030204" pitchFamily="18" charset="0"/>
                          </a:rPr>
                          <m:t>𝑏</m:t>
                        </m:r>
                        <m:r>
                          <a:rPr lang="en-US" b="0" i="1" baseline="-25000">
                            <a:latin typeface="Cambria Math" panose="02040503050406030204" pitchFamily="18" charset="0"/>
                          </a:rPr>
                          <m:t>𝑣</m:t>
                        </m:r>
                      </m:e>
                    </m:nary>
                    <m:r>
                      <a:rPr lang="en-US" b="0" i="1"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smtClean="0">
                            <a:latin typeface="Cambria Math" panose="02040503050406030204" pitchFamily="18" charset="0"/>
                          </a:rPr>
                          <m:t>𝐹</m:t>
                        </m:r>
                        <m:r>
                          <a:rPr lang="en-US" b="0" i="1" smtClean="0">
                            <a:latin typeface="Cambria Math" panose="02040503050406030204" pitchFamily="18" charset="0"/>
                          </a:rPr>
                          <m:t>, </m:t>
                        </m:r>
                        <m:r>
                          <a:rPr lang="en-US" b="0" i="1" smtClean="0">
                            <a:latin typeface="Cambria Math" panose="02040503050406030204" pitchFamily="18" charset="0"/>
                          </a:rPr>
                          <m:t>𝑤</m:t>
                        </m:r>
                        <m:r>
                          <a:rPr lang="en-US" b="0" i="1" smtClean="0">
                            <a:latin typeface="Cambria Math" panose="02040503050406030204" pitchFamily="18" charset="0"/>
                          </a:rPr>
                          <m:t>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𝐵</m:t>
                        </m:r>
                      </m:sub>
                      <m:sup/>
                      <m:e>
                        <m:r>
                          <a:rPr lang="en-US" b="0" i="1" smtClean="0">
                            <a:latin typeface="Cambria Math" panose="02040503050406030204" pitchFamily="18" charset="0"/>
                          </a:rPr>
                          <m:t>𝑝</m:t>
                        </m:r>
                        <m:r>
                          <a:rPr lang="en-US" b="0" i="1" baseline="-25000">
                            <a:latin typeface="Cambria Math" panose="02040503050406030204" pitchFamily="18" charset="0"/>
                          </a:rPr>
                          <m:t>𝑣</m:t>
                        </m:r>
                        <m:r>
                          <a:rPr lang="en-US" b="0" i="1" baseline="-25000" smtClean="0">
                            <a:latin typeface="Cambria Math" panose="02040503050406030204" pitchFamily="18" charset="0"/>
                          </a:rPr>
                          <m:t>𝑤</m:t>
                        </m:r>
                      </m:e>
                    </m:nary>
                    <m:r>
                      <a:rPr lang="en-US" b="0" i="1" baseline="-25000">
                        <a:latin typeface="Cambria Math" panose="02040503050406030204" pitchFamily="18" charset="0"/>
                      </a:rPr>
                      <m:t> </m:t>
                    </m:r>
                  </m:oMath>
                </a14:m>
                <a:r>
                  <a:rPr lang="en-US" b="0" dirty="0"/>
                  <a:t> is maximized</a:t>
                </a:r>
              </a:p>
              <a:p>
                <a:pPr marL="0" indent="0" algn="ctr">
                  <a:buNone/>
                </a:pPr>
                <a:r>
                  <a:rPr lang="en-US" b="0" dirty="0"/>
                  <a:t>equivalent to</a:t>
                </a:r>
              </a:p>
              <a:p>
                <a:pPr marL="0" indent="0" algn="ctr">
                  <a:buNone/>
                </a:pPr>
                <a14:m>
                  <m:oMath xmlns:m="http://schemas.openxmlformats.org/officeDocument/2006/math">
                    <m:r>
                      <a:rPr lang="en-US" b="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a:latin typeface="Cambria Math" panose="02040503050406030204" pitchFamily="18" charset="0"/>
                          </a:rPr>
                          <m:t>𝐹</m:t>
                        </m:r>
                      </m:sub>
                      <m:sup/>
                      <m:e>
                        <m:r>
                          <a:rPr lang="en-US" b="0" i="1">
                            <a:latin typeface="Cambria Math" panose="02040503050406030204" pitchFamily="18" charset="0"/>
                          </a:rPr>
                          <m:t>𝑓</m:t>
                        </m:r>
                        <m:r>
                          <a:rPr lang="en-US" b="0" i="1" baseline="-25000">
                            <a:latin typeface="Cambria Math" panose="02040503050406030204" pitchFamily="18" charset="0"/>
                          </a:rPr>
                          <m:t>𝑣</m:t>
                        </m:r>
                      </m:e>
                    </m:nary>
                  </m:oMath>
                </a14:m>
                <a:r>
                  <a:rPr lang="en-US" b="0" dirty="0"/>
                  <a:t> </a:t>
                </a:r>
                <a14:m>
                  <m:oMath xmlns:m="http://schemas.openxmlformats.org/officeDocument/2006/math">
                    <m:r>
                      <a:rPr lang="en-US" b="0" i="0"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a:latin typeface="Cambria Math" panose="02040503050406030204" pitchFamily="18" charset="0"/>
                          </a:rPr>
                          <m:t>𝐵</m:t>
                        </m:r>
                      </m:sub>
                      <m:sup/>
                      <m:e>
                        <m:r>
                          <a:rPr lang="en-US" b="0" i="1">
                            <a:latin typeface="Cambria Math" panose="02040503050406030204" pitchFamily="18" charset="0"/>
                          </a:rPr>
                          <m:t>𝑏</m:t>
                        </m:r>
                        <m:r>
                          <a:rPr lang="en-US" b="0" i="1" baseline="-25000">
                            <a:latin typeface="Cambria Math" panose="02040503050406030204" pitchFamily="18" charset="0"/>
                          </a:rPr>
                          <m:t>𝑣</m:t>
                        </m:r>
                      </m:e>
                    </m:nary>
                    <m:r>
                      <a:rPr lang="en-US" b="0" i="1"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a:latin typeface="Cambria Math" panose="02040503050406030204" pitchFamily="18" charset="0"/>
                          </a:rPr>
                          <m:t>𝐹</m:t>
                        </m:r>
                        <m:r>
                          <a:rPr lang="en-US" b="0" i="1">
                            <a:latin typeface="Cambria Math" panose="02040503050406030204" pitchFamily="18" charset="0"/>
                          </a:rPr>
                          <m:t>, </m:t>
                        </m:r>
                        <m:r>
                          <a:rPr lang="en-US" b="0" i="1">
                            <a:latin typeface="Cambria Math" panose="02040503050406030204" pitchFamily="18" charset="0"/>
                          </a:rPr>
                          <m:t>𝑤</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a:latin typeface="Cambria Math" panose="02040503050406030204" pitchFamily="18" charset="0"/>
                          </a:rPr>
                          <m:t>𝐵</m:t>
                        </m:r>
                      </m:sub>
                      <m:sup/>
                      <m:e>
                        <m:r>
                          <a:rPr lang="en-US" b="0" i="1">
                            <a:latin typeface="Cambria Math" panose="02040503050406030204" pitchFamily="18" charset="0"/>
                          </a:rPr>
                          <m:t>𝑝</m:t>
                        </m:r>
                        <m:r>
                          <a:rPr lang="en-US" b="0" i="1" baseline="-25000">
                            <a:latin typeface="Cambria Math" panose="02040503050406030204" pitchFamily="18" charset="0"/>
                          </a:rPr>
                          <m:t>𝑣</m:t>
                        </m:r>
                        <m:r>
                          <a:rPr lang="en-US" b="0" i="1" baseline="-25000">
                            <a:latin typeface="Cambria Math" panose="02040503050406030204" pitchFamily="18" charset="0"/>
                          </a:rPr>
                          <m:t>𝑤</m:t>
                        </m:r>
                      </m:e>
                    </m:nary>
                  </m:oMath>
                </a14:m>
                <a:r>
                  <a:rPr lang="en-US" b="0" dirty="0"/>
                  <a:t> is minimized</a:t>
                </a:r>
              </a:p>
            </p:txBody>
          </p:sp>
        </mc:Choice>
        <mc:Fallback>
          <p:sp>
            <p:nvSpPr>
              <p:cNvPr id="4" name="Content Placeholder 3">
                <a:extLst>
                  <a:ext uri="{FF2B5EF4-FFF2-40B4-BE49-F238E27FC236}">
                    <a16:creationId xmlns:a16="http://schemas.microsoft.com/office/drawing/2014/main" id="{E2119A89-8F0E-6E42-9740-4A1BD185E546}"/>
                  </a:ext>
                </a:extLst>
              </p:cNvPr>
              <p:cNvSpPr>
                <a:spLocks noGrp="1" noRot="1" noChangeAspect="1" noMove="1" noResize="1" noEditPoints="1" noAdjustHandles="1" noChangeArrowheads="1" noChangeShapeType="1" noTextEdit="1"/>
              </p:cNvSpPr>
              <p:nvPr>
                <p:ph idx="1"/>
              </p:nvPr>
            </p:nvSpPr>
            <p:spPr>
              <a:blipFill>
                <a:blip r:embed="rId2"/>
                <a:stretch>
                  <a:fillRect l="-4019" t="-1087"/>
                </a:stretch>
              </a:blipFill>
            </p:spPr>
            <p:txBody>
              <a:bodyPr/>
              <a:lstStyle/>
              <a:p>
                <a:r>
                  <a:rPr lang="en-US">
                    <a:noFill/>
                  </a:rPr>
                  <a:t> </a:t>
                </a:r>
              </a:p>
            </p:txBody>
          </p:sp>
        </mc:Fallback>
      </mc:AlternateContent>
    </p:spTree>
    <p:extLst>
      <p:ext uri="{BB962C8B-B14F-4D97-AF65-F5344CB8AC3E}">
        <p14:creationId xmlns:p14="http://schemas.microsoft.com/office/powerpoint/2010/main" val="469507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9D79E28-B8DA-8846-8EDE-EA7FBD4AE53A}"/>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00EB3BCF-A9E3-7847-B3B5-D89394572D0B}"/>
              </a:ext>
            </a:extLst>
          </p:cNvPr>
          <p:cNvSpPr>
            <a:spLocks noGrp="1"/>
          </p:cNvSpPr>
          <p:nvPr>
            <p:ph type="title"/>
          </p:nvPr>
        </p:nvSpPr>
        <p:spPr/>
        <p:txBody>
          <a:bodyPr/>
          <a:lstStyle/>
          <a:p>
            <a:r>
              <a:rPr lang="en-US" dirty="0"/>
              <a:t>Transformed Formula</a:t>
            </a:r>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E2119A89-8F0E-6E42-9740-4A1BD185E546}"/>
                  </a:ext>
                </a:extLst>
              </p:cNvPr>
              <p:cNvSpPr>
                <a:spLocks noGrp="1"/>
              </p:cNvSpPr>
              <p:nvPr>
                <p:ph idx="1"/>
              </p:nvPr>
            </p:nvSpPr>
            <p:spPr/>
            <p:txBody>
              <a:bodyPr/>
              <a:lstStyle/>
              <a:p>
                <a:r>
                  <a:rPr lang="en-US" dirty="0"/>
                  <a:t>Input: values a</a:t>
                </a:r>
                <a:r>
                  <a:rPr lang="en-US" baseline="-25000" dirty="0"/>
                  <a:t>v</a:t>
                </a:r>
                <a:r>
                  <a:rPr lang="en-US" dirty="0"/>
                  <a:t> and </a:t>
                </a:r>
                <a:r>
                  <a:rPr lang="en-US" dirty="0" err="1"/>
                  <a:t>b</a:t>
                </a:r>
                <a:r>
                  <a:rPr lang="en-US" baseline="-25000" dirty="0" err="1"/>
                  <a:t>v</a:t>
                </a:r>
                <a:r>
                  <a:rPr lang="en-US" dirty="0"/>
                  <a:t> ; penalty </a:t>
                </a:r>
                <a:r>
                  <a:rPr lang="en-US" dirty="0" err="1"/>
                  <a:t>p</a:t>
                </a:r>
                <a:r>
                  <a:rPr lang="en-US" baseline="-25000" dirty="0" err="1"/>
                  <a:t>vw</a:t>
                </a:r>
                <a:endParaRPr lang="en-US" baseline="-25000" dirty="0"/>
              </a:p>
              <a:p>
                <a:r>
                  <a:rPr lang="en-US" dirty="0"/>
                  <a:t>Partition pixels into sets F and B so that</a:t>
                </a:r>
              </a:p>
              <a:p>
                <a:pPr marL="0" indent="0">
                  <a:buNone/>
                </a:pPr>
                <a:endParaRPr lang="en-US" dirty="0"/>
              </a:p>
              <a:p>
                <a:pPr marL="0" indent="0" algn="ctr">
                  <a:buNone/>
                </a:pPr>
                <a14:m>
                  <m:oMath xmlns:m="http://schemas.openxmlformats.org/officeDocument/2006/math">
                    <m:nary>
                      <m:naryPr>
                        <m:chr m:val="∑"/>
                        <m:supHide m:val="on"/>
                        <m:ctrlPr>
                          <a:rPr lang="en-US" b="0" i="1" smtClean="0">
                            <a:latin typeface="Cambria Math" panose="02040503050406030204" pitchFamily="18" charset="0"/>
                          </a:rPr>
                        </m:ctrlPr>
                      </m:naryPr>
                      <m:sub>
                        <m:r>
                          <m:rPr>
                            <m:brk m:alnAt="7"/>
                          </m:rPr>
                          <a:rPr lang="en-US" b="0" i="1" smtClean="0">
                            <a:latin typeface="Cambria Math" panose="02040503050406030204" pitchFamily="18" charset="0"/>
                          </a:rPr>
                          <m:t>𝑣</m:t>
                        </m:r>
                        <m:r>
                          <a:rPr lang="en-US" b="0" i="1" smtClean="0">
                            <a:latin typeface="Cambria Math" panose="02040503050406030204" pitchFamily="18" charset="0"/>
                          </a:rPr>
                          <m:t>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𝐹</m:t>
                        </m:r>
                      </m:sub>
                      <m:sup/>
                      <m:e>
                        <m:r>
                          <a:rPr lang="en-US" b="0" i="1" smtClean="0">
                            <a:latin typeface="Cambria Math" panose="02040503050406030204" pitchFamily="18" charset="0"/>
                          </a:rPr>
                          <m:t>𝑓</m:t>
                        </m:r>
                        <m:r>
                          <a:rPr lang="en-US" b="0" i="1" baseline="-25000" smtClean="0">
                            <a:latin typeface="Cambria Math" panose="02040503050406030204" pitchFamily="18" charset="0"/>
                          </a:rPr>
                          <m:t>𝑣</m:t>
                        </m:r>
                      </m:e>
                    </m:nary>
                  </m:oMath>
                </a14:m>
                <a:r>
                  <a:rPr lang="en-US" b="0" dirty="0"/>
                  <a:t> </a:t>
                </a:r>
                <a14:m>
                  <m:oMath xmlns:m="http://schemas.openxmlformats.org/officeDocument/2006/math">
                    <m:r>
                      <a:rPr lang="en-US" b="0" i="0"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smtClean="0">
                            <a:latin typeface="Cambria Math" panose="02040503050406030204" pitchFamily="18" charset="0"/>
                          </a:rPr>
                          <m:t>𝐵</m:t>
                        </m:r>
                      </m:sub>
                      <m:sup/>
                      <m:e>
                        <m:r>
                          <a:rPr lang="en-US" b="0" i="1" smtClean="0">
                            <a:latin typeface="Cambria Math" panose="02040503050406030204" pitchFamily="18" charset="0"/>
                          </a:rPr>
                          <m:t>𝑏</m:t>
                        </m:r>
                        <m:r>
                          <a:rPr lang="en-US" b="0" i="1" baseline="-25000">
                            <a:latin typeface="Cambria Math" panose="02040503050406030204" pitchFamily="18" charset="0"/>
                          </a:rPr>
                          <m:t>𝑣</m:t>
                        </m:r>
                      </m:e>
                    </m:nary>
                    <m:r>
                      <a:rPr lang="en-US" b="0" i="1"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smtClean="0">
                            <a:latin typeface="Cambria Math" panose="02040503050406030204" pitchFamily="18" charset="0"/>
                          </a:rPr>
                          <m:t>𝐹</m:t>
                        </m:r>
                        <m:r>
                          <a:rPr lang="en-US" b="0" i="1" smtClean="0">
                            <a:latin typeface="Cambria Math" panose="02040503050406030204" pitchFamily="18" charset="0"/>
                          </a:rPr>
                          <m:t>, </m:t>
                        </m:r>
                        <m:r>
                          <a:rPr lang="en-US" b="0" i="1" smtClean="0">
                            <a:latin typeface="Cambria Math" panose="02040503050406030204" pitchFamily="18" charset="0"/>
                          </a:rPr>
                          <m:t>𝑤</m:t>
                        </m:r>
                        <m:r>
                          <a:rPr lang="en-US" b="0" i="1" smtClean="0">
                            <a:latin typeface="Cambria Math" panose="02040503050406030204" pitchFamily="18" charset="0"/>
                          </a:rPr>
                          <m:t>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𝐵</m:t>
                        </m:r>
                      </m:sub>
                      <m:sup/>
                      <m:e>
                        <m:r>
                          <a:rPr lang="en-US" b="0" i="1" smtClean="0">
                            <a:latin typeface="Cambria Math" panose="02040503050406030204" pitchFamily="18" charset="0"/>
                          </a:rPr>
                          <m:t>𝑝</m:t>
                        </m:r>
                        <m:r>
                          <a:rPr lang="en-US" b="0" i="1" baseline="-25000">
                            <a:latin typeface="Cambria Math" panose="02040503050406030204" pitchFamily="18" charset="0"/>
                          </a:rPr>
                          <m:t>𝑣</m:t>
                        </m:r>
                        <m:r>
                          <a:rPr lang="en-US" b="0" i="1" baseline="-25000" smtClean="0">
                            <a:latin typeface="Cambria Math" panose="02040503050406030204" pitchFamily="18" charset="0"/>
                          </a:rPr>
                          <m:t>𝑤</m:t>
                        </m:r>
                      </m:e>
                    </m:nary>
                    <m:r>
                      <a:rPr lang="en-US" b="0" i="1" baseline="-25000">
                        <a:latin typeface="Cambria Math" panose="02040503050406030204" pitchFamily="18" charset="0"/>
                      </a:rPr>
                      <m:t> </m:t>
                    </m:r>
                  </m:oMath>
                </a14:m>
                <a:r>
                  <a:rPr lang="en-US" b="0" dirty="0"/>
                  <a:t> is maximized</a:t>
                </a:r>
              </a:p>
              <a:p>
                <a:pPr marL="0" indent="0" algn="ctr">
                  <a:buNone/>
                </a:pPr>
                <a:r>
                  <a:rPr lang="en-US" b="0" dirty="0"/>
                  <a:t>equivalent to</a:t>
                </a:r>
              </a:p>
              <a:p>
                <a:pPr marL="0" indent="0" algn="ctr">
                  <a:buNone/>
                </a:pPr>
                <a14:m>
                  <m:oMath xmlns:m="http://schemas.openxmlformats.org/officeDocument/2006/math">
                    <m:r>
                      <a:rPr lang="en-US" b="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a:latin typeface="Cambria Math" panose="02040503050406030204" pitchFamily="18" charset="0"/>
                          </a:rPr>
                          <m:t>𝐹</m:t>
                        </m:r>
                      </m:sub>
                      <m:sup/>
                      <m:e>
                        <m:r>
                          <a:rPr lang="en-US" b="0" i="1">
                            <a:latin typeface="Cambria Math" panose="02040503050406030204" pitchFamily="18" charset="0"/>
                          </a:rPr>
                          <m:t>𝑓</m:t>
                        </m:r>
                        <m:r>
                          <a:rPr lang="en-US" b="0" i="1" baseline="-25000">
                            <a:latin typeface="Cambria Math" panose="02040503050406030204" pitchFamily="18" charset="0"/>
                          </a:rPr>
                          <m:t>𝑣</m:t>
                        </m:r>
                      </m:e>
                    </m:nary>
                  </m:oMath>
                </a14:m>
                <a:r>
                  <a:rPr lang="en-US" b="0" dirty="0"/>
                  <a:t> </a:t>
                </a:r>
                <a14:m>
                  <m:oMath xmlns:m="http://schemas.openxmlformats.org/officeDocument/2006/math">
                    <m:r>
                      <a:rPr lang="en-US" b="0" i="0"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a:latin typeface="Cambria Math" panose="02040503050406030204" pitchFamily="18" charset="0"/>
                          </a:rPr>
                          <m:t>𝐵</m:t>
                        </m:r>
                      </m:sub>
                      <m:sup/>
                      <m:e>
                        <m:r>
                          <a:rPr lang="en-US" b="0" i="1">
                            <a:latin typeface="Cambria Math" panose="02040503050406030204" pitchFamily="18" charset="0"/>
                          </a:rPr>
                          <m:t>𝑏</m:t>
                        </m:r>
                        <m:r>
                          <a:rPr lang="en-US" b="0" i="1" baseline="-25000">
                            <a:latin typeface="Cambria Math" panose="02040503050406030204" pitchFamily="18" charset="0"/>
                          </a:rPr>
                          <m:t>𝑣</m:t>
                        </m:r>
                      </m:e>
                    </m:nary>
                    <m:r>
                      <a:rPr lang="en-US" b="0" i="1"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a:latin typeface="Cambria Math" panose="02040503050406030204" pitchFamily="18" charset="0"/>
                          </a:rPr>
                          <m:t>𝐹</m:t>
                        </m:r>
                        <m:r>
                          <a:rPr lang="en-US" b="0" i="1">
                            <a:latin typeface="Cambria Math" panose="02040503050406030204" pitchFamily="18" charset="0"/>
                          </a:rPr>
                          <m:t>, </m:t>
                        </m:r>
                        <m:r>
                          <a:rPr lang="en-US" b="0" i="1">
                            <a:latin typeface="Cambria Math" panose="02040503050406030204" pitchFamily="18" charset="0"/>
                          </a:rPr>
                          <m:t>𝑤</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a:latin typeface="Cambria Math" panose="02040503050406030204" pitchFamily="18" charset="0"/>
                          </a:rPr>
                          <m:t>𝐵</m:t>
                        </m:r>
                      </m:sub>
                      <m:sup/>
                      <m:e>
                        <m:r>
                          <a:rPr lang="en-US" b="0" i="1">
                            <a:latin typeface="Cambria Math" panose="02040503050406030204" pitchFamily="18" charset="0"/>
                          </a:rPr>
                          <m:t>𝑝</m:t>
                        </m:r>
                        <m:r>
                          <a:rPr lang="en-US" b="0" i="1" baseline="-25000">
                            <a:latin typeface="Cambria Math" panose="02040503050406030204" pitchFamily="18" charset="0"/>
                          </a:rPr>
                          <m:t>𝑣</m:t>
                        </m:r>
                        <m:r>
                          <a:rPr lang="en-US" b="0" i="1" baseline="-25000">
                            <a:latin typeface="Cambria Math" panose="02040503050406030204" pitchFamily="18" charset="0"/>
                          </a:rPr>
                          <m:t>𝑤</m:t>
                        </m:r>
                      </m:e>
                    </m:nary>
                  </m:oMath>
                </a14:m>
                <a:r>
                  <a:rPr lang="en-US" b="0" dirty="0"/>
                  <a:t> is minimized</a:t>
                </a:r>
              </a:p>
              <a:p>
                <a:pPr marL="0" indent="0" algn="ctr">
                  <a:buNone/>
                </a:pPr>
                <a:r>
                  <a:rPr lang="en-US" b="0" dirty="0"/>
                  <a:t>equivalent to</a:t>
                </a:r>
              </a:p>
              <a:p>
                <a:pPr marL="0" indent="0" algn="ctr">
                  <a:buNone/>
                </a:pPr>
                <a14:m>
                  <m:oMath xmlns:m="http://schemas.openxmlformats.org/officeDocument/2006/math">
                    <m:nary>
                      <m:naryPr>
                        <m:chr m:val="∑"/>
                        <m:supHide m:val="on"/>
                        <m:ctrlPr>
                          <a:rPr lang="en-US" b="0" i="1">
                            <a:latin typeface="Cambria Math" panose="02040503050406030204" pitchFamily="18" charset="0"/>
                          </a:rPr>
                        </m:ctrlPr>
                      </m:naryPr>
                      <m:sub>
                        <m:r>
                          <m:rPr>
                            <m:brk m:alnAt="7"/>
                          </m:rPr>
                          <a:rPr lang="en-US" b="0" i="1" smtClean="0">
                            <a:solidFill>
                              <a:srgbClr val="FF0000"/>
                            </a:solidFill>
                            <a:latin typeface="Cambria Math" panose="02040503050406030204" pitchFamily="18" charset="0"/>
                          </a:rPr>
                          <m:t>𝑣</m:t>
                        </m:r>
                        <m:r>
                          <a:rPr lang="en-US" b="0" i="1">
                            <a:solidFill>
                              <a:srgbClr val="FF0000"/>
                            </a:solidFill>
                            <a:latin typeface="Cambria Math" panose="02040503050406030204" pitchFamily="18" charset="0"/>
                          </a:rPr>
                          <m:t> </m:t>
                        </m:r>
                        <m:r>
                          <a:rPr lang="en-US" b="0" i="1">
                            <a:solidFill>
                              <a:srgbClr val="FF0000"/>
                            </a:solidFill>
                            <a:latin typeface="Cambria Math" panose="02040503050406030204" pitchFamily="18" charset="0"/>
                          </a:rPr>
                          <m:t>𝑖𝑛</m:t>
                        </m:r>
                        <m:r>
                          <a:rPr lang="en-US" b="0" i="1">
                            <a:solidFill>
                              <a:srgbClr val="FF0000"/>
                            </a:solidFill>
                            <a:latin typeface="Cambria Math" panose="02040503050406030204" pitchFamily="18" charset="0"/>
                          </a:rPr>
                          <m:t> </m:t>
                        </m:r>
                        <m:r>
                          <a:rPr lang="en-US" b="0" i="1" smtClean="0">
                            <a:solidFill>
                              <a:srgbClr val="FF0000"/>
                            </a:solidFill>
                            <a:latin typeface="Cambria Math" panose="02040503050406030204" pitchFamily="18" charset="0"/>
                          </a:rPr>
                          <m:t>𝐵</m:t>
                        </m:r>
                      </m:sub>
                      <m:sup/>
                      <m:e>
                        <m:r>
                          <a:rPr lang="en-US" b="0" i="1">
                            <a:latin typeface="Cambria Math" panose="02040503050406030204" pitchFamily="18" charset="0"/>
                          </a:rPr>
                          <m:t>𝑓</m:t>
                        </m:r>
                        <m:r>
                          <a:rPr lang="en-US" b="0" i="1" baseline="-25000">
                            <a:latin typeface="Cambria Math" panose="02040503050406030204" pitchFamily="18" charset="0"/>
                          </a:rPr>
                          <m:t>𝑣</m:t>
                        </m:r>
                      </m:e>
                    </m:nary>
                  </m:oMath>
                </a14:m>
                <a:r>
                  <a:rPr lang="en-US" b="0" dirty="0"/>
                  <a:t> </a:t>
                </a:r>
                <a14:m>
                  <m:oMath xmlns:m="http://schemas.openxmlformats.org/officeDocument/2006/math">
                    <m:r>
                      <a:rPr lang="en-US" b="0" dirty="0"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smtClean="0">
                            <a:solidFill>
                              <a:srgbClr val="FF0000"/>
                            </a:solidFill>
                            <a:latin typeface="Cambria Math" panose="02040503050406030204" pitchFamily="18" charset="0"/>
                          </a:rPr>
                          <m:t>𝑣</m:t>
                        </m:r>
                        <m:r>
                          <a:rPr lang="en-US" b="0" i="1">
                            <a:solidFill>
                              <a:srgbClr val="FF0000"/>
                            </a:solidFill>
                            <a:latin typeface="Cambria Math" panose="02040503050406030204" pitchFamily="18" charset="0"/>
                          </a:rPr>
                          <m:t> </m:t>
                        </m:r>
                        <m:r>
                          <a:rPr lang="en-US" b="0" i="1">
                            <a:solidFill>
                              <a:srgbClr val="FF0000"/>
                            </a:solidFill>
                            <a:latin typeface="Cambria Math" panose="02040503050406030204" pitchFamily="18" charset="0"/>
                          </a:rPr>
                          <m:t>𝑖𝑛</m:t>
                        </m:r>
                        <m:r>
                          <a:rPr lang="en-US" b="0" i="1">
                            <a:solidFill>
                              <a:srgbClr val="FF0000"/>
                            </a:solidFill>
                            <a:latin typeface="Cambria Math" panose="02040503050406030204" pitchFamily="18" charset="0"/>
                          </a:rPr>
                          <m:t> </m:t>
                        </m:r>
                        <m:r>
                          <a:rPr lang="en-US" b="0" i="1" smtClean="0">
                            <a:solidFill>
                              <a:srgbClr val="FF0000"/>
                            </a:solidFill>
                            <a:latin typeface="Cambria Math" panose="02040503050406030204" pitchFamily="18" charset="0"/>
                          </a:rPr>
                          <m:t>𝐹</m:t>
                        </m:r>
                      </m:sub>
                      <m:sup/>
                      <m:e>
                        <m:r>
                          <a:rPr lang="en-US" b="0" i="1">
                            <a:latin typeface="Cambria Math" panose="02040503050406030204" pitchFamily="18" charset="0"/>
                          </a:rPr>
                          <m:t>𝑏</m:t>
                        </m:r>
                        <m:r>
                          <a:rPr lang="en-US" b="0" i="1" baseline="-25000">
                            <a:latin typeface="Cambria Math" panose="02040503050406030204" pitchFamily="18" charset="0"/>
                          </a:rPr>
                          <m:t>𝑣</m:t>
                        </m:r>
                      </m:e>
                    </m:nary>
                    <m:r>
                      <a:rPr lang="en-US" b="0" i="1">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a:latin typeface="Cambria Math" panose="02040503050406030204" pitchFamily="18" charset="0"/>
                          </a:rPr>
                          <m:t>𝐹</m:t>
                        </m:r>
                        <m:r>
                          <a:rPr lang="en-US" b="0" i="1">
                            <a:latin typeface="Cambria Math" panose="02040503050406030204" pitchFamily="18" charset="0"/>
                          </a:rPr>
                          <m:t>, </m:t>
                        </m:r>
                        <m:r>
                          <a:rPr lang="en-US" b="0" i="1">
                            <a:latin typeface="Cambria Math" panose="02040503050406030204" pitchFamily="18" charset="0"/>
                          </a:rPr>
                          <m:t>𝑤</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a:latin typeface="Cambria Math" panose="02040503050406030204" pitchFamily="18" charset="0"/>
                          </a:rPr>
                          <m:t>𝐵</m:t>
                        </m:r>
                      </m:sub>
                      <m:sup/>
                      <m:e>
                        <m:r>
                          <a:rPr lang="en-US" b="0" i="1">
                            <a:latin typeface="Cambria Math" panose="02040503050406030204" pitchFamily="18" charset="0"/>
                          </a:rPr>
                          <m:t>𝑝</m:t>
                        </m:r>
                        <m:r>
                          <a:rPr lang="en-US" b="0" i="1" baseline="-25000">
                            <a:latin typeface="Cambria Math" panose="02040503050406030204" pitchFamily="18" charset="0"/>
                          </a:rPr>
                          <m:t>𝑣𝑤</m:t>
                        </m:r>
                      </m:e>
                    </m:nary>
                  </m:oMath>
                </a14:m>
                <a:r>
                  <a:rPr lang="en-US" b="0" dirty="0"/>
                  <a:t> is minimized</a:t>
                </a:r>
              </a:p>
            </p:txBody>
          </p:sp>
        </mc:Choice>
        <mc:Fallback>
          <p:sp>
            <p:nvSpPr>
              <p:cNvPr id="4" name="Content Placeholder 3">
                <a:extLst>
                  <a:ext uri="{FF2B5EF4-FFF2-40B4-BE49-F238E27FC236}">
                    <a16:creationId xmlns:a16="http://schemas.microsoft.com/office/drawing/2014/main" id="{E2119A89-8F0E-6E42-9740-4A1BD185E546}"/>
                  </a:ext>
                </a:extLst>
              </p:cNvPr>
              <p:cNvSpPr>
                <a:spLocks noGrp="1" noRot="1" noChangeAspect="1" noMove="1" noResize="1" noEditPoints="1" noAdjustHandles="1" noChangeArrowheads="1" noChangeShapeType="1" noTextEdit="1"/>
              </p:cNvSpPr>
              <p:nvPr>
                <p:ph idx="1"/>
              </p:nvPr>
            </p:nvSpPr>
            <p:spPr>
              <a:blipFill>
                <a:blip r:embed="rId2"/>
                <a:stretch>
                  <a:fillRect l="-4019" t="-1087" b="-4891"/>
                </a:stretch>
              </a:blipFill>
            </p:spPr>
            <p:txBody>
              <a:bodyPr/>
              <a:lstStyle/>
              <a:p>
                <a:r>
                  <a:rPr lang="en-US">
                    <a:noFill/>
                  </a:rPr>
                  <a:t> </a:t>
                </a:r>
              </a:p>
            </p:txBody>
          </p:sp>
        </mc:Fallback>
      </mc:AlternateContent>
      <p:graphicFrame>
        <p:nvGraphicFramePr>
          <p:cNvPr id="5" name="Table 4">
            <a:extLst>
              <a:ext uri="{FF2B5EF4-FFF2-40B4-BE49-F238E27FC236}">
                <a16:creationId xmlns:a16="http://schemas.microsoft.com/office/drawing/2014/main" id="{888DD77D-6B54-554C-8676-69C8B9A70867}"/>
              </a:ext>
            </a:extLst>
          </p:cNvPr>
          <p:cNvGraphicFramePr>
            <a:graphicFrameLocks noGrp="1"/>
          </p:cNvGraphicFramePr>
          <p:nvPr>
            <p:extLst>
              <p:ext uri="{D42A27DB-BD31-4B8C-83A1-F6EECF244321}">
                <p14:modId xmlns:p14="http://schemas.microsoft.com/office/powerpoint/2010/main" val="881638684"/>
              </p:ext>
            </p:extLst>
          </p:nvPr>
        </p:nvGraphicFramePr>
        <p:xfrm>
          <a:off x="764390" y="5406643"/>
          <a:ext cx="3303496" cy="1097280"/>
        </p:xfrm>
        <a:graphic>
          <a:graphicData uri="http://schemas.openxmlformats.org/drawingml/2006/table">
            <a:tbl>
              <a:tblPr firstRow="1" bandRow="1">
                <a:tableStyleId>{5940675A-B579-460E-94D1-54222C63F5DA}</a:tableStyleId>
              </a:tblPr>
              <a:tblGrid>
                <a:gridCol w="825874">
                  <a:extLst>
                    <a:ext uri="{9D8B030D-6E8A-4147-A177-3AD203B41FA5}">
                      <a16:colId xmlns:a16="http://schemas.microsoft.com/office/drawing/2014/main" val="2026924576"/>
                    </a:ext>
                  </a:extLst>
                </a:gridCol>
                <a:gridCol w="825874">
                  <a:extLst>
                    <a:ext uri="{9D8B030D-6E8A-4147-A177-3AD203B41FA5}">
                      <a16:colId xmlns:a16="http://schemas.microsoft.com/office/drawing/2014/main" val="3926225108"/>
                    </a:ext>
                  </a:extLst>
                </a:gridCol>
                <a:gridCol w="825874">
                  <a:extLst>
                    <a:ext uri="{9D8B030D-6E8A-4147-A177-3AD203B41FA5}">
                      <a16:colId xmlns:a16="http://schemas.microsoft.com/office/drawing/2014/main" val="1517420414"/>
                    </a:ext>
                  </a:extLst>
                </a:gridCol>
                <a:gridCol w="825874">
                  <a:extLst>
                    <a:ext uri="{9D8B030D-6E8A-4147-A177-3AD203B41FA5}">
                      <a16:colId xmlns:a16="http://schemas.microsoft.com/office/drawing/2014/main" val="1243652333"/>
                    </a:ext>
                  </a:extLst>
                </a:gridCol>
              </a:tblGrid>
              <a:tr h="270834">
                <a:tc>
                  <a:txBody>
                    <a:bodyPr/>
                    <a:lstStyle/>
                    <a:p>
                      <a:r>
                        <a:rPr lang="en-US" dirty="0"/>
                        <a:t>Pixel v</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extLst>
                  <a:ext uri="{0D108BD9-81ED-4DB2-BD59-A6C34878D82A}">
                    <a16:rowId xmlns:a16="http://schemas.microsoft.com/office/drawing/2014/main" val="3721404608"/>
                  </a:ext>
                </a:extLst>
              </a:tr>
              <a:tr h="274596">
                <a:tc>
                  <a:txBody>
                    <a:bodyPr/>
                    <a:lstStyle/>
                    <a:p>
                      <a:r>
                        <a:rPr lang="en-US" dirty="0" err="1"/>
                        <a:t>f</a:t>
                      </a:r>
                      <a:r>
                        <a:rPr lang="en-US" baseline="-25000" dirty="0" err="1"/>
                        <a:t>v</a:t>
                      </a:r>
                      <a:endParaRPr lang="en-US" baseline="-25000" dirty="0"/>
                    </a:p>
                  </a:txBody>
                  <a:tcPr/>
                </a:tc>
                <a:tc>
                  <a:txBody>
                    <a:bodyPr/>
                    <a:lstStyle/>
                    <a:p>
                      <a:r>
                        <a:rPr lang="en-US" dirty="0"/>
                        <a:t>3</a:t>
                      </a:r>
                    </a:p>
                  </a:txBody>
                  <a:tcPr/>
                </a:tc>
                <a:tc>
                  <a:txBody>
                    <a:bodyPr/>
                    <a:lstStyle/>
                    <a:p>
                      <a:r>
                        <a:rPr lang="en-US" dirty="0"/>
                        <a:t>5</a:t>
                      </a:r>
                    </a:p>
                  </a:txBody>
                  <a:tcPr/>
                </a:tc>
                <a:tc>
                  <a:txBody>
                    <a:bodyPr/>
                    <a:lstStyle/>
                    <a:p>
                      <a:r>
                        <a:rPr lang="en-US" dirty="0"/>
                        <a:t>6</a:t>
                      </a:r>
                    </a:p>
                  </a:txBody>
                  <a:tcPr/>
                </a:tc>
                <a:extLst>
                  <a:ext uri="{0D108BD9-81ED-4DB2-BD59-A6C34878D82A}">
                    <a16:rowId xmlns:a16="http://schemas.microsoft.com/office/drawing/2014/main" val="1439640507"/>
                  </a:ext>
                </a:extLst>
              </a:tr>
              <a:tr h="274596">
                <a:tc>
                  <a:txBody>
                    <a:bodyPr/>
                    <a:lstStyle/>
                    <a:p>
                      <a:r>
                        <a:rPr lang="en-US" dirty="0" err="1"/>
                        <a:t>b</a:t>
                      </a:r>
                      <a:r>
                        <a:rPr lang="en-US" baseline="-25000" dirty="0" err="1"/>
                        <a:t>v</a:t>
                      </a:r>
                      <a:endParaRPr lang="en-US" baseline="-25000" dirty="0"/>
                    </a:p>
                  </a:txBody>
                  <a:tcPr/>
                </a:tc>
                <a:tc>
                  <a:txBody>
                    <a:bodyPr/>
                    <a:lstStyle/>
                    <a:p>
                      <a:r>
                        <a:rPr lang="en-US" dirty="0"/>
                        <a:t>4</a:t>
                      </a:r>
                    </a:p>
                  </a:txBody>
                  <a:tcPr/>
                </a:tc>
                <a:tc>
                  <a:txBody>
                    <a:bodyPr/>
                    <a:lstStyle/>
                    <a:p>
                      <a:r>
                        <a:rPr lang="en-US" dirty="0"/>
                        <a:t>3</a:t>
                      </a:r>
                    </a:p>
                  </a:txBody>
                  <a:tcPr/>
                </a:tc>
                <a:tc>
                  <a:txBody>
                    <a:bodyPr/>
                    <a:lstStyle/>
                    <a:p>
                      <a:r>
                        <a:rPr lang="en-US" dirty="0"/>
                        <a:t>5</a:t>
                      </a:r>
                    </a:p>
                  </a:txBody>
                  <a:tcPr/>
                </a:tc>
                <a:extLst>
                  <a:ext uri="{0D108BD9-81ED-4DB2-BD59-A6C34878D82A}">
                    <a16:rowId xmlns:a16="http://schemas.microsoft.com/office/drawing/2014/main" val="3039072315"/>
                  </a:ext>
                </a:extLst>
              </a:tr>
            </a:tbl>
          </a:graphicData>
        </a:graphic>
      </p:graphicFrame>
      <p:sp>
        <p:nvSpPr>
          <p:cNvPr id="6" name="TextBox 5">
            <a:extLst>
              <a:ext uri="{FF2B5EF4-FFF2-40B4-BE49-F238E27FC236}">
                <a16:creationId xmlns:a16="http://schemas.microsoft.com/office/drawing/2014/main" id="{F31ED971-9CAB-6044-AF36-7DEA48184F2C}"/>
              </a:ext>
            </a:extLst>
          </p:cNvPr>
          <p:cNvSpPr txBox="1"/>
          <p:nvPr/>
        </p:nvSpPr>
        <p:spPr>
          <a:xfrm>
            <a:off x="4336826" y="5770617"/>
            <a:ext cx="4031296" cy="369332"/>
          </a:xfrm>
          <a:prstGeom prst="rect">
            <a:avLst/>
          </a:prstGeom>
          <a:noFill/>
        </p:spPr>
        <p:txBody>
          <a:bodyPr wrap="none" rtlCol="0">
            <a:spAutoFit/>
          </a:bodyPr>
          <a:lstStyle/>
          <a:p>
            <a:r>
              <a:rPr lang="en-US" dirty="0"/>
              <a:t>Why? Because </a:t>
            </a:r>
            <a:r>
              <a:rPr lang="en-US" dirty="0" err="1"/>
              <a:t>f</a:t>
            </a:r>
            <a:r>
              <a:rPr lang="en-US" baseline="-25000" dirty="0" err="1"/>
              <a:t>v</a:t>
            </a:r>
            <a:r>
              <a:rPr lang="en-US" dirty="0" err="1"/>
              <a:t>+b</a:t>
            </a:r>
            <a:r>
              <a:rPr lang="en-US" baseline="-25000" dirty="0" err="1"/>
              <a:t>v</a:t>
            </a:r>
            <a:r>
              <a:rPr lang="en-US" dirty="0"/>
              <a:t> is constant per pixel</a:t>
            </a:r>
          </a:p>
        </p:txBody>
      </p:sp>
    </p:spTree>
    <p:extLst>
      <p:ext uri="{BB962C8B-B14F-4D97-AF65-F5344CB8AC3E}">
        <p14:creationId xmlns:p14="http://schemas.microsoft.com/office/powerpoint/2010/main" val="17100023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25E108B-3332-A645-B2EB-E42C8A1830C7}"/>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577897CD-3525-FE43-B741-66F57D1ECB24}"/>
              </a:ext>
            </a:extLst>
          </p:cNvPr>
          <p:cNvSpPr>
            <a:spLocks noGrp="1"/>
          </p:cNvSpPr>
          <p:nvPr>
            <p:ph type="title"/>
          </p:nvPr>
        </p:nvSpPr>
        <p:spPr/>
        <p:txBody>
          <a:bodyPr/>
          <a:lstStyle/>
          <a:p>
            <a:r>
              <a:rPr lang="en-US" dirty="0"/>
              <a:t>Idea</a:t>
            </a:r>
          </a:p>
        </p:txBody>
      </p:sp>
      <p:sp>
        <p:nvSpPr>
          <p:cNvPr id="4" name="Content Placeholder 3">
            <a:extLst>
              <a:ext uri="{FF2B5EF4-FFF2-40B4-BE49-F238E27FC236}">
                <a16:creationId xmlns:a16="http://schemas.microsoft.com/office/drawing/2014/main" id="{AE48C7BA-E8B1-C046-BF0A-40A117C38278}"/>
              </a:ext>
            </a:extLst>
          </p:cNvPr>
          <p:cNvSpPr>
            <a:spLocks noGrp="1"/>
          </p:cNvSpPr>
          <p:nvPr>
            <p:ph idx="1"/>
          </p:nvPr>
        </p:nvSpPr>
        <p:spPr>
          <a:xfrm>
            <a:off x="628650" y="1295944"/>
            <a:ext cx="7886700" cy="5320009"/>
          </a:xfrm>
        </p:spPr>
        <p:txBody>
          <a:bodyPr>
            <a:normAutofit lnSpcReduction="10000"/>
          </a:bodyPr>
          <a:lstStyle/>
          <a:p>
            <a:r>
              <a:rPr lang="en-US" dirty="0"/>
              <a:t>Observed</a:t>
            </a:r>
          </a:p>
          <a:p>
            <a:pPr lvl="1"/>
            <a:r>
              <a:rPr lang="en-US" dirty="0"/>
              <a:t>Want to split pixels to two disjoint sets</a:t>
            </a:r>
          </a:p>
          <a:p>
            <a:pPr lvl="1"/>
            <a:r>
              <a:rPr lang="en-US" dirty="0"/>
              <a:t>Pay cost based on boundary penalty</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endParaRPr lang="en-US" dirty="0"/>
          </a:p>
          <a:p>
            <a:r>
              <a:rPr lang="en-US" dirty="0"/>
              <a:t>Looks like a min-cut</a:t>
            </a:r>
          </a:p>
        </p:txBody>
      </p:sp>
      <mc:AlternateContent xmlns:mc="http://schemas.openxmlformats.org/markup-compatibility/2006">
        <mc:Choice xmlns:a14="http://schemas.microsoft.com/office/drawing/2010/main" Requires="a14">
          <p:sp>
            <p:nvSpPr>
              <p:cNvPr id="5" name="Rectangle 4">
                <a:extLst>
                  <a:ext uri="{FF2B5EF4-FFF2-40B4-BE49-F238E27FC236}">
                    <a16:creationId xmlns:a16="http://schemas.microsoft.com/office/drawing/2014/main" id="{88F103E2-A074-8E4E-A544-1B6890EC1687}"/>
                  </a:ext>
                </a:extLst>
              </p:cNvPr>
              <p:cNvSpPr/>
              <p:nvPr/>
            </p:nvSpPr>
            <p:spPr>
              <a:xfrm>
                <a:off x="988360" y="2733206"/>
                <a:ext cx="6575610" cy="390748"/>
              </a:xfrm>
              <a:prstGeom prst="rect">
                <a:avLst/>
              </a:prstGeom>
            </p:spPr>
            <p:txBody>
              <a:bodyPr wrap="square">
                <a:spAutoFit/>
              </a:bodyPr>
              <a:lstStyle/>
              <a:p>
                <a:pPr algn="ctr"/>
                <a14:m>
                  <m:oMath xmlns:m="http://schemas.openxmlformats.org/officeDocument/2006/math">
                    <m:nary>
                      <m:naryPr>
                        <m:chr m:val="∑"/>
                        <m:supHide m:val="on"/>
                        <m:ctrlPr>
                          <a:rPr lang="en-US" i="1" smtClean="0">
                            <a:solidFill>
                              <a:schemeClr val="tx1"/>
                            </a:solidFill>
                            <a:latin typeface="Cambria Math" panose="02040503050406030204" pitchFamily="18" charset="0"/>
                          </a:rPr>
                        </m:ctrlPr>
                      </m:naryPr>
                      <m:sub>
                        <m:r>
                          <m:rPr>
                            <m:brk m:alnAt="7"/>
                          </m:rPr>
                          <a:rPr lang="en-US" i="1">
                            <a:solidFill>
                              <a:schemeClr val="tx1"/>
                            </a:solidFill>
                            <a:latin typeface="Cambria Math" panose="02040503050406030204" pitchFamily="18" charset="0"/>
                          </a:rPr>
                          <m:t>𝑣</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𝑖𝑛</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𝐵</m:t>
                        </m:r>
                      </m:sub>
                      <m:sup/>
                      <m:e>
                        <m:r>
                          <a:rPr lang="en-US" i="1">
                            <a:solidFill>
                              <a:schemeClr val="tx1"/>
                            </a:solidFill>
                            <a:latin typeface="Cambria Math" panose="02040503050406030204" pitchFamily="18" charset="0"/>
                          </a:rPr>
                          <m:t>𝑓</m:t>
                        </m:r>
                        <m:r>
                          <a:rPr lang="en-US" i="1" baseline="-25000">
                            <a:solidFill>
                              <a:schemeClr val="tx1"/>
                            </a:solidFill>
                            <a:latin typeface="Cambria Math" panose="02040503050406030204" pitchFamily="18" charset="0"/>
                          </a:rPr>
                          <m:t>𝑣</m:t>
                        </m:r>
                      </m:e>
                    </m:nary>
                  </m:oMath>
                </a14:m>
                <a:r>
                  <a:rPr lang="en-US" dirty="0">
                    <a:solidFill>
                      <a:schemeClr val="tx1"/>
                    </a:solidFill>
                  </a:rPr>
                  <a:t> </a:t>
                </a:r>
                <a14:m>
                  <m:oMath xmlns:m="http://schemas.openxmlformats.org/officeDocument/2006/math">
                    <m:r>
                      <a:rPr lang="en-US" dirty="0">
                        <a:solidFill>
                          <a:schemeClr val="tx1"/>
                        </a:solidFill>
                        <a:latin typeface="Cambria Math" panose="02040503050406030204" pitchFamily="18" charset="0"/>
                      </a:rPr>
                      <m:t>+</m:t>
                    </m:r>
                    <m:nary>
                      <m:naryPr>
                        <m:chr m:val="∑"/>
                        <m:supHide m:val="on"/>
                        <m:ctrlPr>
                          <a:rPr lang="en-US" i="1">
                            <a:solidFill>
                              <a:schemeClr val="tx1"/>
                            </a:solidFill>
                            <a:latin typeface="Cambria Math" panose="02040503050406030204" pitchFamily="18" charset="0"/>
                          </a:rPr>
                        </m:ctrlPr>
                      </m:naryPr>
                      <m:sub>
                        <m:r>
                          <m:rPr>
                            <m:brk m:alnAt="7"/>
                          </m:rPr>
                          <a:rPr lang="en-US" i="1">
                            <a:solidFill>
                              <a:schemeClr val="tx1"/>
                            </a:solidFill>
                            <a:latin typeface="Cambria Math" panose="02040503050406030204" pitchFamily="18" charset="0"/>
                          </a:rPr>
                          <m:t>𝑣</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𝑖𝑛</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𝐹</m:t>
                        </m:r>
                      </m:sub>
                      <m:sup/>
                      <m:e>
                        <m:r>
                          <a:rPr lang="en-US" i="1">
                            <a:solidFill>
                              <a:schemeClr val="tx1"/>
                            </a:solidFill>
                            <a:latin typeface="Cambria Math" panose="02040503050406030204" pitchFamily="18" charset="0"/>
                          </a:rPr>
                          <m:t>𝑏</m:t>
                        </m:r>
                        <m:r>
                          <a:rPr lang="en-US" i="1" baseline="-25000">
                            <a:solidFill>
                              <a:schemeClr val="tx1"/>
                            </a:solidFill>
                            <a:latin typeface="Cambria Math" panose="02040503050406030204" pitchFamily="18" charset="0"/>
                          </a:rPr>
                          <m:t>𝑣</m:t>
                        </m:r>
                      </m:e>
                    </m:nary>
                    <m:r>
                      <a:rPr lang="en-US" i="1">
                        <a:latin typeface="Cambria Math" panose="02040503050406030204" pitchFamily="18" charset="0"/>
                      </a:rPr>
                      <m:t>+</m:t>
                    </m:r>
                    <m:nary>
                      <m:naryPr>
                        <m:chr m:val="∑"/>
                        <m:supHide m:val="on"/>
                        <m:ctrlPr>
                          <a:rPr lang="en-US" i="1">
                            <a:latin typeface="Cambria Math" panose="02040503050406030204" pitchFamily="18" charset="0"/>
                          </a:rPr>
                        </m:ctrlPr>
                      </m:naryPr>
                      <m:sub>
                        <m:r>
                          <m:rPr>
                            <m:brk m:alnAt="7"/>
                          </m:rPr>
                          <a:rPr lang="en-US" i="1">
                            <a:latin typeface="Cambria Math" panose="02040503050406030204" pitchFamily="18" charset="0"/>
                          </a:rPr>
                          <m:t>𝑣</m:t>
                        </m:r>
                        <m:r>
                          <a:rPr lang="en-US" i="1">
                            <a:latin typeface="Cambria Math" panose="02040503050406030204" pitchFamily="18" charset="0"/>
                          </a:rPr>
                          <m:t> </m:t>
                        </m:r>
                        <m:r>
                          <a:rPr lang="en-US" i="1">
                            <a:latin typeface="Cambria Math" panose="02040503050406030204" pitchFamily="18" charset="0"/>
                          </a:rPr>
                          <m:t>𝑖𝑛</m:t>
                        </m:r>
                        <m:r>
                          <a:rPr lang="en-US" i="1">
                            <a:latin typeface="Cambria Math" panose="02040503050406030204" pitchFamily="18" charset="0"/>
                          </a:rPr>
                          <m:t> </m:t>
                        </m:r>
                        <m:r>
                          <a:rPr lang="en-US" i="1">
                            <a:latin typeface="Cambria Math" panose="02040503050406030204" pitchFamily="18" charset="0"/>
                          </a:rPr>
                          <m:t>𝐹</m:t>
                        </m:r>
                        <m:r>
                          <a:rPr lang="en-US" i="1">
                            <a:latin typeface="Cambria Math" panose="02040503050406030204" pitchFamily="18" charset="0"/>
                          </a:rPr>
                          <m:t>, </m:t>
                        </m:r>
                        <m:r>
                          <a:rPr lang="en-US" i="1">
                            <a:latin typeface="Cambria Math" panose="02040503050406030204" pitchFamily="18" charset="0"/>
                          </a:rPr>
                          <m:t>𝑤</m:t>
                        </m:r>
                        <m:r>
                          <a:rPr lang="en-US" i="1">
                            <a:latin typeface="Cambria Math" panose="02040503050406030204" pitchFamily="18" charset="0"/>
                          </a:rPr>
                          <m:t> </m:t>
                        </m:r>
                        <m:r>
                          <a:rPr lang="en-US" i="1">
                            <a:latin typeface="Cambria Math" panose="02040503050406030204" pitchFamily="18" charset="0"/>
                          </a:rPr>
                          <m:t>𝑖𝑛</m:t>
                        </m:r>
                        <m:r>
                          <a:rPr lang="en-US" i="1">
                            <a:latin typeface="Cambria Math" panose="02040503050406030204" pitchFamily="18" charset="0"/>
                          </a:rPr>
                          <m:t> </m:t>
                        </m:r>
                        <m:r>
                          <a:rPr lang="en-US" i="1">
                            <a:latin typeface="Cambria Math" panose="02040503050406030204" pitchFamily="18" charset="0"/>
                          </a:rPr>
                          <m:t>𝐵</m:t>
                        </m:r>
                      </m:sub>
                      <m:sup/>
                      <m:e>
                        <m:r>
                          <a:rPr lang="en-US" i="1">
                            <a:latin typeface="Cambria Math" panose="02040503050406030204" pitchFamily="18" charset="0"/>
                          </a:rPr>
                          <m:t>𝑝</m:t>
                        </m:r>
                        <m:r>
                          <a:rPr lang="en-US" i="1" baseline="-25000">
                            <a:latin typeface="Cambria Math" panose="02040503050406030204" pitchFamily="18" charset="0"/>
                          </a:rPr>
                          <m:t>𝑣𝑤</m:t>
                        </m:r>
                      </m:e>
                    </m:nary>
                  </m:oMath>
                </a14:m>
                <a:r>
                  <a:rPr lang="en-US" dirty="0"/>
                  <a:t> is minimized</a:t>
                </a:r>
              </a:p>
            </p:txBody>
          </p:sp>
        </mc:Choice>
        <mc:Fallback>
          <p:sp>
            <p:nvSpPr>
              <p:cNvPr id="5" name="Rectangle 4">
                <a:extLst>
                  <a:ext uri="{FF2B5EF4-FFF2-40B4-BE49-F238E27FC236}">
                    <a16:creationId xmlns:a16="http://schemas.microsoft.com/office/drawing/2014/main" id="{88F103E2-A074-8E4E-A544-1B6890EC1687}"/>
                  </a:ext>
                </a:extLst>
              </p:cNvPr>
              <p:cNvSpPr>
                <a:spLocks noRot="1" noChangeAspect="1" noMove="1" noResize="1" noEditPoints="1" noAdjustHandles="1" noChangeArrowheads="1" noChangeShapeType="1" noTextEdit="1"/>
              </p:cNvSpPr>
              <p:nvPr/>
            </p:nvSpPr>
            <p:spPr>
              <a:xfrm>
                <a:off x="988360" y="2733206"/>
                <a:ext cx="6575610" cy="390748"/>
              </a:xfrm>
              <a:prstGeom prst="rect">
                <a:avLst/>
              </a:prstGeom>
              <a:blipFill>
                <a:blip r:embed="rId2"/>
                <a:stretch>
                  <a:fillRect t="-103125" b="-150000"/>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D25DD51E-561E-7E48-BE98-DDABA8F8C71B}"/>
              </a:ext>
            </a:extLst>
          </p:cNvPr>
          <p:cNvSpPr/>
          <p:nvPr/>
        </p:nvSpPr>
        <p:spPr>
          <a:xfrm>
            <a:off x="2575112" y="3390041"/>
            <a:ext cx="3388659" cy="2191871"/>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r>
              <a:rPr lang="en-US" dirty="0"/>
              <a:t>B</a:t>
            </a:r>
          </a:p>
        </p:txBody>
      </p:sp>
      <p:sp>
        <p:nvSpPr>
          <p:cNvPr id="7" name="Oval 6">
            <a:extLst>
              <a:ext uri="{FF2B5EF4-FFF2-40B4-BE49-F238E27FC236}">
                <a16:creationId xmlns:a16="http://schemas.microsoft.com/office/drawing/2014/main" id="{724E0400-BC3B-404A-B63C-47815DDB5F11}"/>
              </a:ext>
            </a:extLst>
          </p:cNvPr>
          <p:cNvSpPr/>
          <p:nvPr/>
        </p:nvSpPr>
        <p:spPr>
          <a:xfrm>
            <a:off x="3758453" y="4042224"/>
            <a:ext cx="1909483" cy="90767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Foreground</a:t>
            </a:r>
          </a:p>
        </p:txBody>
      </p:sp>
      <p:sp>
        <p:nvSpPr>
          <p:cNvPr id="8" name="TextBox 7">
            <a:extLst>
              <a:ext uri="{FF2B5EF4-FFF2-40B4-BE49-F238E27FC236}">
                <a16:creationId xmlns:a16="http://schemas.microsoft.com/office/drawing/2014/main" id="{3BE778C2-A811-F04E-B11D-069BA601908F}"/>
              </a:ext>
            </a:extLst>
          </p:cNvPr>
          <p:cNvSpPr txBox="1"/>
          <p:nvPr/>
        </p:nvSpPr>
        <p:spPr>
          <a:xfrm>
            <a:off x="2736477" y="3531467"/>
            <a:ext cx="1295035" cy="369332"/>
          </a:xfrm>
          <a:prstGeom prst="rect">
            <a:avLst/>
          </a:prstGeom>
          <a:noFill/>
        </p:spPr>
        <p:txBody>
          <a:bodyPr wrap="none" rtlCol="0">
            <a:spAutoFit/>
          </a:bodyPr>
          <a:lstStyle/>
          <a:p>
            <a:r>
              <a:rPr lang="en-US" dirty="0">
                <a:solidFill>
                  <a:schemeClr val="bg1"/>
                </a:solidFill>
              </a:rPr>
              <a:t>Background</a:t>
            </a:r>
          </a:p>
        </p:txBody>
      </p:sp>
    </p:spTree>
    <p:extLst>
      <p:ext uri="{BB962C8B-B14F-4D97-AF65-F5344CB8AC3E}">
        <p14:creationId xmlns:p14="http://schemas.microsoft.com/office/powerpoint/2010/main" val="4207489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8718270-1913-0249-A314-A5411C17CE74}"/>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AEE99E43-1A1F-634F-87CC-CA12B6F27CA6}"/>
              </a:ext>
            </a:extLst>
          </p:cNvPr>
          <p:cNvSpPr>
            <a:spLocks noGrp="1"/>
          </p:cNvSpPr>
          <p:nvPr>
            <p:ph type="title"/>
          </p:nvPr>
        </p:nvSpPr>
        <p:spPr/>
        <p:txBody>
          <a:bodyPr/>
          <a:lstStyle/>
          <a:p>
            <a:r>
              <a:rPr lang="en-US" dirty="0"/>
              <a:t>Flow Network</a:t>
            </a:r>
          </a:p>
        </p:txBody>
      </p:sp>
      <p:sp>
        <p:nvSpPr>
          <p:cNvPr id="4" name="Content Placeholder 3">
            <a:extLst>
              <a:ext uri="{FF2B5EF4-FFF2-40B4-BE49-F238E27FC236}">
                <a16:creationId xmlns:a16="http://schemas.microsoft.com/office/drawing/2014/main" id="{C8808A97-F39C-2C41-88DE-181307406535}"/>
              </a:ext>
            </a:extLst>
          </p:cNvPr>
          <p:cNvSpPr>
            <a:spLocks noGrp="1"/>
          </p:cNvSpPr>
          <p:nvPr>
            <p:ph idx="1"/>
          </p:nvPr>
        </p:nvSpPr>
        <p:spPr>
          <a:xfrm>
            <a:off x="628650" y="1295945"/>
            <a:ext cx="7886700" cy="2617150"/>
          </a:xfrm>
        </p:spPr>
        <p:txBody>
          <a:bodyPr/>
          <a:lstStyle/>
          <a:p>
            <a:r>
              <a:rPr lang="en-US" dirty="0"/>
              <a:t>New vertices s and t</a:t>
            </a:r>
          </a:p>
          <a:p>
            <a:r>
              <a:rPr lang="en-US" dirty="0"/>
              <a:t>Edge s to v with capacity </a:t>
            </a:r>
            <a:r>
              <a:rPr lang="en-US" dirty="0" err="1"/>
              <a:t>f</a:t>
            </a:r>
            <a:r>
              <a:rPr lang="en-US" baseline="-25000" dirty="0" err="1"/>
              <a:t>v</a:t>
            </a:r>
            <a:endParaRPr lang="en-US" baseline="-25000" dirty="0"/>
          </a:p>
          <a:p>
            <a:r>
              <a:rPr lang="en-US" dirty="0"/>
              <a:t>Edge v to t with capacity </a:t>
            </a:r>
            <a:r>
              <a:rPr lang="en-US" dirty="0" err="1"/>
              <a:t>b</a:t>
            </a:r>
            <a:r>
              <a:rPr lang="en-US" baseline="-25000" dirty="0" err="1"/>
              <a:t>v</a:t>
            </a:r>
            <a:endParaRPr lang="en-US" baseline="-25000" dirty="0"/>
          </a:p>
          <a:p>
            <a:r>
              <a:rPr lang="en-US" dirty="0"/>
              <a:t>Edge v to w with capacity </a:t>
            </a:r>
            <a:r>
              <a:rPr lang="en-US" dirty="0" err="1"/>
              <a:t>p</a:t>
            </a:r>
            <a:r>
              <a:rPr lang="en-US" baseline="-25000" dirty="0" err="1"/>
              <a:t>vw</a:t>
            </a:r>
            <a:endParaRPr lang="en-US" baseline="-25000" dirty="0"/>
          </a:p>
          <a:p>
            <a:r>
              <a:rPr lang="en-US" dirty="0"/>
              <a:t>Edge w to v with capacity </a:t>
            </a:r>
            <a:r>
              <a:rPr lang="en-US" dirty="0" err="1"/>
              <a:t>p</a:t>
            </a:r>
            <a:r>
              <a:rPr lang="en-US" baseline="-25000" dirty="0" err="1"/>
              <a:t>vw</a:t>
            </a:r>
            <a:endParaRPr lang="en-US" baseline="-25000" dirty="0"/>
          </a:p>
        </p:txBody>
      </p:sp>
      <p:sp>
        <p:nvSpPr>
          <p:cNvPr id="5" name="Rectangle 4">
            <a:extLst>
              <a:ext uri="{FF2B5EF4-FFF2-40B4-BE49-F238E27FC236}">
                <a16:creationId xmlns:a16="http://schemas.microsoft.com/office/drawing/2014/main" id="{8C47273B-96D9-084E-BD60-C52C19F6E0D1}"/>
              </a:ext>
            </a:extLst>
          </p:cNvPr>
          <p:cNvSpPr/>
          <p:nvPr/>
        </p:nvSpPr>
        <p:spPr>
          <a:xfrm>
            <a:off x="3119718" y="4509364"/>
            <a:ext cx="443753" cy="42358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v</a:t>
            </a:r>
          </a:p>
        </p:txBody>
      </p:sp>
      <p:sp>
        <p:nvSpPr>
          <p:cNvPr id="6" name="Rectangle 5">
            <a:extLst>
              <a:ext uri="{FF2B5EF4-FFF2-40B4-BE49-F238E27FC236}">
                <a16:creationId xmlns:a16="http://schemas.microsoft.com/office/drawing/2014/main" id="{9BFAE3DD-F2D6-4545-897C-C03BEF03A9B0}"/>
              </a:ext>
            </a:extLst>
          </p:cNvPr>
          <p:cNvSpPr/>
          <p:nvPr/>
        </p:nvSpPr>
        <p:spPr>
          <a:xfrm>
            <a:off x="4350123" y="5199646"/>
            <a:ext cx="443753" cy="42358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W</a:t>
            </a:r>
          </a:p>
        </p:txBody>
      </p:sp>
      <p:sp>
        <p:nvSpPr>
          <p:cNvPr id="7" name="Oval 6">
            <a:extLst>
              <a:ext uri="{FF2B5EF4-FFF2-40B4-BE49-F238E27FC236}">
                <a16:creationId xmlns:a16="http://schemas.microsoft.com/office/drawing/2014/main" id="{3797A986-1D73-AB4A-BDE7-AFA6FF61253F}"/>
              </a:ext>
            </a:extLst>
          </p:cNvPr>
          <p:cNvSpPr/>
          <p:nvPr/>
        </p:nvSpPr>
        <p:spPr>
          <a:xfrm>
            <a:off x="4881282" y="4168588"/>
            <a:ext cx="484094" cy="47737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s</a:t>
            </a:r>
          </a:p>
        </p:txBody>
      </p:sp>
      <p:sp>
        <p:nvSpPr>
          <p:cNvPr id="8" name="Oval 7">
            <a:extLst>
              <a:ext uri="{FF2B5EF4-FFF2-40B4-BE49-F238E27FC236}">
                <a16:creationId xmlns:a16="http://schemas.microsoft.com/office/drawing/2014/main" id="{7A474AB9-DC22-0B43-964E-1BECAE6CC235}"/>
              </a:ext>
            </a:extLst>
          </p:cNvPr>
          <p:cNvSpPr/>
          <p:nvPr/>
        </p:nvSpPr>
        <p:spPr>
          <a:xfrm>
            <a:off x="2404782" y="5623229"/>
            <a:ext cx="484094" cy="47737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t</a:t>
            </a:r>
          </a:p>
        </p:txBody>
      </p:sp>
      <p:cxnSp>
        <p:nvCxnSpPr>
          <p:cNvPr id="10" name="Straight Arrow Connector 9">
            <a:extLst>
              <a:ext uri="{FF2B5EF4-FFF2-40B4-BE49-F238E27FC236}">
                <a16:creationId xmlns:a16="http://schemas.microsoft.com/office/drawing/2014/main" id="{43134DD7-7508-ED47-A8F1-64728242A3E1}"/>
              </a:ext>
            </a:extLst>
          </p:cNvPr>
          <p:cNvCxnSpPr>
            <a:endCxn id="8" idx="0"/>
          </p:cNvCxnSpPr>
          <p:nvPr/>
        </p:nvCxnSpPr>
        <p:spPr>
          <a:xfrm flipH="1">
            <a:off x="2646829" y="4932064"/>
            <a:ext cx="445995" cy="691165"/>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23072E6D-3213-6949-AAD8-3015BC96620B}"/>
              </a:ext>
            </a:extLst>
          </p:cNvPr>
          <p:cNvCxnSpPr>
            <a:cxnSpLocks/>
            <a:endCxn id="8" idx="6"/>
          </p:cNvCxnSpPr>
          <p:nvPr/>
        </p:nvCxnSpPr>
        <p:spPr>
          <a:xfrm flipH="1">
            <a:off x="2888876" y="5544344"/>
            <a:ext cx="1460126" cy="317571"/>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BCE9F5ED-D243-B24C-A479-772F568FE110}"/>
              </a:ext>
            </a:extLst>
          </p:cNvPr>
          <p:cNvCxnSpPr>
            <a:cxnSpLocks/>
            <a:stCxn id="7" idx="2"/>
            <a:endCxn id="5" idx="3"/>
          </p:cNvCxnSpPr>
          <p:nvPr/>
        </p:nvCxnSpPr>
        <p:spPr>
          <a:xfrm flipH="1">
            <a:off x="3563471" y="4407274"/>
            <a:ext cx="1317811" cy="313882"/>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BDD8ADC5-4235-E244-971A-9044279973B3}"/>
              </a:ext>
            </a:extLst>
          </p:cNvPr>
          <p:cNvCxnSpPr>
            <a:cxnSpLocks/>
            <a:stCxn id="7" idx="4"/>
            <a:endCxn id="6" idx="0"/>
          </p:cNvCxnSpPr>
          <p:nvPr/>
        </p:nvCxnSpPr>
        <p:spPr>
          <a:xfrm flipH="1">
            <a:off x="4572000" y="4645959"/>
            <a:ext cx="551329" cy="553687"/>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360E38FB-2684-264C-8EB9-B7F13E8B0FA9}"/>
              </a:ext>
            </a:extLst>
          </p:cNvPr>
          <p:cNvCxnSpPr>
            <a:cxnSpLocks/>
            <a:stCxn id="5" idx="2"/>
            <a:endCxn id="6" idx="1"/>
          </p:cNvCxnSpPr>
          <p:nvPr/>
        </p:nvCxnSpPr>
        <p:spPr>
          <a:xfrm>
            <a:off x="3341595" y="4932947"/>
            <a:ext cx="1008528" cy="478491"/>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15AB7CC4-5486-FC4C-9F3D-01ECA747361E}"/>
              </a:ext>
            </a:extLst>
          </p:cNvPr>
          <p:cNvCxnSpPr>
            <a:cxnSpLocks/>
          </p:cNvCxnSpPr>
          <p:nvPr/>
        </p:nvCxnSpPr>
        <p:spPr>
          <a:xfrm flipH="1" flipV="1">
            <a:off x="3563471" y="4854948"/>
            <a:ext cx="785531" cy="344698"/>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C6199CF0-3CFC-B34E-A168-6E250651EF7C}"/>
              </a:ext>
            </a:extLst>
          </p:cNvPr>
          <p:cNvSpPr txBox="1"/>
          <p:nvPr/>
        </p:nvSpPr>
        <p:spPr>
          <a:xfrm>
            <a:off x="4960528" y="4802860"/>
            <a:ext cx="366511" cy="369332"/>
          </a:xfrm>
          <a:prstGeom prst="rect">
            <a:avLst/>
          </a:prstGeom>
          <a:noFill/>
        </p:spPr>
        <p:txBody>
          <a:bodyPr wrap="none" rtlCol="0">
            <a:spAutoFit/>
          </a:bodyPr>
          <a:lstStyle/>
          <a:p>
            <a:r>
              <a:rPr lang="en-US" dirty="0" err="1"/>
              <a:t>f</a:t>
            </a:r>
            <a:r>
              <a:rPr lang="en-US" baseline="-25000" dirty="0" err="1"/>
              <a:t>w</a:t>
            </a:r>
            <a:endParaRPr lang="en-US" baseline="-25000" dirty="0"/>
          </a:p>
        </p:txBody>
      </p:sp>
      <p:sp>
        <p:nvSpPr>
          <p:cNvPr id="29" name="TextBox 28">
            <a:extLst>
              <a:ext uri="{FF2B5EF4-FFF2-40B4-BE49-F238E27FC236}">
                <a16:creationId xmlns:a16="http://schemas.microsoft.com/office/drawing/2014/main" id="{65CEC43D-14C7-2F4F-86CB-743E893281EE}"/>
              </a:ext>
            </a:extLst>
          </p:cNvPr>
          <p:cNvSpPr txBox="1"/>
          <p:nvPr/>
        </p:nvSpPr>
        <p:spPr>
          <a:xfrm>
            <a:off x="4007224" y="4140032"/>
            <a:ext cx="325602" cy="369332"/>
          </a:xfrm>
          <a:prstGeom prst="rect">
            <a:avLst/>
          </a:prstGeom>
          <a:noFill/>
        </p:spPr>
        <p:txBody>
          <a:bodyPr wrap="none" rtlCol="0">
            <a:spAutoFit/>
          </a:bodyPr>
          <a:lstStyle/>
          <a:p>
            <a:r>
              <a:rPr lang="en-US" dirty="0" err="1"/>
              <a:t>f</a:t>
            </a:r>
            <a:r>
              <a:rPr lang="en-US" baseline="-25000" dirty="0" err="1"/>
              <a:t>v</a:t>
            </a:r>
            <a:endParaRPr lang="en-US" baseline="-25000" dirty="0"/>
          </a:p>
        </p:txBody>
      </p:sp>
      <p:sp>
        <p:nvSpPr>
          <p:cNvPr id="30" name="TextBox 29">
            <a:extLst>
              <a:ext uri="{FF2B5EF4-FFF2-40B4-BE49-F238E27FC236}">
                <a16:creationId xmlns:a16="http://schemas.microsoft.com/office/drawing/2014/main" id="{250B61D7-9EF4-F94B-B040-784AC5851FD2}"/>
              </a:ext>
            </a:extLst>
          </p:cNvPr>
          <p:cNvSpPr txBox="1"/>
          <p:nvPr/>
        </p:nvSpPr>
        <p:spPr>
          <a:xfrm>
            <a:off x="3471058" y="5731268"/>
            <a:ext cx="415948" cy="369332"/>
          </a:xfrm>
          <a:prstGeom prst="rect">
            <a:avLst/>
          </a:prstGeom>
          <a:noFill/>
        </p:spPr>
        <p:txBody>
          <a:bodyPr wrap="none" rtlCol="0">
            <a:spAutoFit/>
          </a:bodyPr>
          <a:lstStyle/>
          <a:p>
            <a:r>
              <a:rPr lang="en-US" dirty="0" err="1"/>
              <a:t>b</a:t>
            </a:r>
            <a:r>
              <a:rPr lang="en-US" baseline="-25000" dirty="0" err="1"/>
              <a:t>w</a:t>
            </a:r>
            <a:endParaRPr lang="en-US" baseline="-25000" dirty="0"/>
          </a:p>
        </p:txBody>
      </p:sp>
      <p:sp>
        <p:nvSpPr>
          <p:cNvPr id="31" name="TextBox 30">
            <a:extLst>
              <a:ext uri="{FF2B5EF4-FFF2-40B4-BE49-F238E27FC236}">
                <a16:creationId xmlns:a16="http://schemas.microsoft.com/office/drawing/2014/main" id="{4A713B80-6FFD-8E42-8058-4DFDC3C92EDA}"/>
              </a:ext>
            </a:extLst>
          </p:cNvPr>
          <p:cNvSpPr txBox="1"/>
          <p:nvPr/>
        </p:nvSpPr>
        <p:spPr>
          <a:xfrm>
            <a:off x="2460636" y="4906430"/>
            <a:ext cx="374270" cy="369332"/>
          </a:xfrm>
          <a:prstGeom prst="rect">
            <a:avLst/>
          </a:prstGeom>
          <a:noFill/>
        </p:spPr>
        <p:txBody>
          <a:bodyPr wrap="none" rtlCol="0">
            <a:spAutoFit/>
          </a:bodyPr>
          <a:lstStyle/>
          <a:p>
            <a:r>
              <a:rPr lang="en-US" dirty="0" err="1"/>
              <a:t>b</a:t>
            </a:r>
            <a:r>
              <a:rPr lang="en-US" baseline="-25000" dirty="0" err="1"/>
              <a:t>v</a:t>
            </a:r>
            <a:endParaRPr lang="en-US" baseline="-25000" dirty="0"/>
          </a:p>
        </p:txBody>
      </p:sp>
      <p:sp>
        <p:nvSpPr>
          <p:cNvPr id="32" name="TextBox 31">
            <a:extLst>
              <a:ext uri="{FF2B5EF4-FFF2-40B4-BE49-F238E27FC236}">
                <a16:creationId xmlns:a16="http://schemas.microsoft.com/office/drawing/2014/main" id="{9C8C23F2-E04D-664E-8728-53DFD8C5492C}"/>
              </a:ext>
            </a:extLst>
          </p:cNvPr>
          <p:cNvSpPr txBox="1"/>
          <p:nvPr/>
        </p:nvSpPr>
        <p:spPr>
          <a:xfrm>
            <a:off x="3951999" y="4721155"/>
            <a:ext cx="485774" cy="369332"/>
          </a:xfrm>
          <a:prstGeom prst="rect">
            <a:avLst/>
          </a:prstGeom>
          <a:noFill/>
        </p:spPr>
        <p:txBody>
          <a:bodyPr wrap="none" rtlCol="0">
            <a:spAutoFit/>
          </a:bodyPr>
          <a:lstStyle/>
          <a:p>
            <a:r>
              <a:rPr lang="en-US" dirty="0" err="1"/>
              <a:t>p</a:t>
            </a:r>
            <a:r>
              <a:rPr lang="en-US" baseline="-25000" dirty="0" err="1"/>
              <a:t>vw</a:t>
            </a:r>
            <a:endParaRPr lang="en-US" baseline="-25000" dirty="0"/>
          </a:p>
        </p:txBody>
      </p:sp>
      <p:sp>
        <p:nvSpPr>
          <p:cNvPr id="33" name="TextBox 32">
            <a:extLst>
              <a:ext uri="{FF2B5EF4-FFF2-40B4-BE49-F238E27FC236}">
                <a16:creationId xmlns:a16="http://schemas.microsoft.com/office/drawing/2014/main" id="{9867E731-DD5C-7E4D-A01E-FD4DF544F94B}"/>
              </a:ext>
            </a:extLst>
          </p:cNvPr>
          <p:cNvSpPr txBox="1"/>
          <p:nvPr/>
        </p:nvSpPr>
        <p:spPr>
          <a:xfrm>
            <a:off x="3355287" y="5044655"/>
            <a:ext cx="485774" cy="369332"/>
          </a:xfrm>
          <a:prstGeom prst="rect">
            <a:avLst/>
          </a:prstGeom>
          <a:noFill/>
        </p:spPr>
        <p:txBody>
          <a:bodyPr wrap="none" rtlCol="0">
            <a:spAutoFit/>
          </a:bodyPr>
          <a:lstStyle/>
          <a:p>
            <a:r>
              <a:rPr lang="en-US" dirty="0" err="1"/>
              <a:t>p</a:t>
            </a:r>
            <a:r>
              <a:rPr lang="en-US" baseline="-25000" dirty="0" err="1"/>
              <a:t>vw</a:t>
            </a:r>
            <a:endParaRPr lang="en-US" baseline="-25000" dirty="0"/>
          </a:p>
        </p:txBody>
      </p:sp>
    </p:spTree>
    <p:extLst>
      <p:ext uri="{BB962C8B-B14F-4D97-AF65-F5344CB8AC3E}">
        <p14:creationId xmlns:p14="http://schemas.microsoft.com/office/powerpoint/2010/main" val="16443223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600E64D-1B4E-3F43-A7D7-64332DB9CCB7}"/>
              </a:ext>
            </a:extLst>
          </p:cNvPr>
          <p:cNvSpPr>
            <a:spLocks noGrp="1"/>
          </p:cNvSpPr>
          <p:nvPr>
            <p:ph type="sldNum" sz="quarter" idx="12"/>
          </p:nvPr>
        </p:nvSpPr>
        <p:spPr/>
        <p:txBody>
          <a:bodyPr/>
          <a:lstStyle/>
          <a:p>
            <a:fld id="{4E77BC79-9480-1042-96E1-82B94DA0811E}" type="slidenum">
              <a:rPr lang="en-US" smtClean="0"/>
              <a:t>14</a:t>
            </a:fld>
            <a:endParaRPr lang="en-US"/>
          </a:p>
        </p:txBody>
      </p:sp>
      <p:sp>
        <p:nvSpPr>
          <p:cNvPr id="3" name="Title 2">
            <a:extLst>
              <a:ext uri="{FF2B5EF4-FFF2-40B4-BE49-F238E27FC236}">
                <a16:creationId xmlns:a16="http://schemas.microsoft.com/office/drawing/2014/main" id="{F56E1B93-519C-0C47-B33B-F72322E1C56F}"/>
              </a:ext>
            </a:extLst>
          </p:cNvPr>
          <p:cNvSpPr>
            <a:spLocks noGrp="1"/>
          </p:cNvSpPr>
          <p:nvPr>
            <p:ph type="title"/>
          </p:nvPr>
        </p:nvSpPr>
        <p:spPr/>
        <p:txBody>
          <a:bodyPr/>
          <a:lstStyle/>
          <a:p>
            <a:r>
              <a:rPr lang="en-US" dirty="0"/>
              <a:t>s-t Cut is the Best Segmentation</a:t>
            </a:r>
          </a:p>
        </p:txBody>
      </p:sp>
      <p:sp>
        <p:nvSpPr>
          <p:cNvPr id="5" name="Rectangle 4">
            <a:extLst>
              <a:ext uri="{FF2B5EF4-FFF2-40B4-BE49-F238E27FC236}">
                <a16:creationId xmlns:a16="http://schemas.microsoft.com/office/drawing/2014/main" id="{746849C3-AC88-4442-A8A9-8C5B906EDDB0}"/>
              </a:ext>
            </a:extLst>
          </p:cNvPr>
          <p:cNvSpPr/>
          <p:nvPr/>
        </p:nvSpPr>
        <p:spPr>
          <a:xfrm>
            <a:off x="3353398" y="2680564"/>
            <a:ext cx="443753" cy="42358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v</a:t>
            </a:r>
          </a:p>
        </p:txBody>
      </p:sp>
      <p:sp>
        <p:nvSpPr>
          <p:cNvPr id="6" name="Rectangle 5">
            <a:extLst>
              <a:ext uri="{FF2B5EF4-FFF2-40B4-BE49-F238E27FC236}">
                <a16:creationId xmlns:a16="http://schemas.microsoft.com/office/drawing/2014/main" id="{722AD484-56C5-F449-8CA8-EF76F793F65F}"/>
              </a:ext>
            </a:extLst>
          </p:cNvPr>
          <p:cNvSpPr/>
          <p:nvPr/>
        </p:nvSpPr>
        <p:spPr>
          <a:xfrm>
            <a:off x="4583803" y="3370846"/>
            <a:ext cx="443753" cy="42358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W</a:t>
            </a:r>
          </a:p>
        </p:txBody>
      </p:sp>
      <p:sp>
        <p:nvSpPr>
          <p:cNvPr id="7" name="Oval 6">
            <a:extLst>
              <a:ext uri="{FF2B5EF4-FFF2-40B4-BE49-F238E27FC236}">
                <a16:creationId xmlns:a16="http://schemas.microsoft.com/office/drawing/2014/main" id="{5F20EDBF-1D33-0842-86DD-D008933CCFC6}"/>
              </a:ext>
            </a:extLst>
          </p:cNvPr>
          <p:cNvSpPr/>
          <p:nvPr/>
        </p:nvSpPr>
        <p:spPr>
          <a:xfrm>
            <a:off x="5114962" y="2339788"/>
            <a:ext cx="484094" cy="47737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s</a:t>
            </a:r>
          </a:p>
        </p:txBody>
      </p:sp>
      <p:sp>
        <p:nvSpPr>
          <p:cNvPr id="8" name="Oval 7">
            <a:extLst>
              <a:ext uri="{FF2B5EF4-FFF2-40B4-BE49-F238E27FC236}">
                <a16:creationId xmlns:a16="http://schemas.microsoft.com/office/drawing/2014/main" id="{E56C07EA-845D-0E42-A7C8-44D6B630A4A6}"/>
              </a:ext>
            </a:extLst>
          </p:cNvPr>
          <p:cNvSpPr/>
          <p:nvPr/>
        </p:nvSpPr>
        <p:spPr>
          <a:xfrm>
            <a:off x="2638462" y="3794429"/>
            <a:ext cx="484094" cy="47737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t</a:t>
            </a:r>
          </a:p>
        </p:txBody>
      </p:sp>
      <p:cxnSp>
        <p:nvCxnSpPr>
          <p:cNvPr id="9" name="Straight Arrow Connector 8">
            <a:extLst>
              <a:ext uri="{FF2B5EF4-FFF2-40B4-BE49-F238E27FC236}">
                <a16:creationId xmlns:a16="http://schemas.microsoft.com/office/drawing/2014/main" id="{75ADE123-3768-CD4D-8191-1D8D17A5C1B5}"/>
              </a:ext>
            </a:extLst>
          </p:cNvPr>
          <p:cNvCxnSpPr>
            <a:endCxn id="8" idx="0"/>
          </p:cNvCxnSpPr>
          <p:nvPr/>
        </p:nvCxnSpPr>
        <p:spPr>
          <a:xfrm flipH="1">
            <a:off x="2880509" y="3103264"/>
            <a:ext cx="445995" cy="691165"/>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10" name="Straight Arrow Connector 9">
            <a:extLst>
              <a:ext uri="{FF2B5EF4-FFF2-40B4-BE49-F238E27FC236}">
                <a16:creationId xmlns:a16="http://schemas.microsoft.com/office/drawing/2014/main" id="{19B1B4BA-8934-C547-BFC9-BA011EC37C87}"/>
              </a:ext>
            </a:extLst>
          </p:cNvPr>
          <p:cNvCxnSpPr>
            <a:cxnSpLocks/>
            <a:endCxn id="8" idx="6"/>
          </p:cNvCxnSpPr>
          <p:nvPr/>
        </p:nvCxnSpPr>
        <p:spPr>
          <a:xfrm flipH="1">
            <a:off x="3122556" y="3715544"/>
            <a:ext cx="1460126" cy="317571"/>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787E0FA3-1CB3-8C4F-BB0B-70625A7192B3}"/>
              </a:ext>
            </a:extLst>
          </p:cNvPr>
          <p:cNvCxnSpPr>
            <a:cxnSpLocks/>
            <a:stCxn id="7" idx="2"/>
            <a:endCxn id="5" idx="3"/>
          </p:cNvCxnSpPr>
          <p:nvPr/>
        </p:nvCxnSpPr>
        <p:spPr>
          <a:xfrm flipH="1">
            <a:off x="3797151" y="2578474"/>
            <a:ext cx="1317811" cy="313882"/>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FD001B33-FC44-DD4E-82D8-B5F794838AE7}"/>
              </a:ext>
            </a:extLst>
          </p:cNvPr>
          <p:cNvCxnSpPr>
            <a:cxnSpLocks/>
            <a:stCxn id="7" idx="4"/>
            <a:endCxn id="6" idx="0"/>
          </p:cNvCxnSpPr>
          <p:nvPr/>
        </p:nvCxnSpPr>
        <p:spPr>
          <a:xfrm flipH="1">
            <a:off x="4805680" y="2817159"/>
            <a:ext cx="551329" cy="553687"/>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67FE3DCC-4D16-AF40-BD10-39C58AE54B52}"/>
              </a:ext>
            </a:extLst>
          </p:cNvPr>
          <p:cNvCxnSpPr>
            <a:cxnSpLocks/>
            <a:stCxn id="5" idx="2"/>
            <a:endCxn id="6" idx="1"/>
          </p:cNvCxnSpPr>
          <p:nvPr/>
        </p:nvCxnSpPr>
        <p:spPr>
          <a:xfrm>
            <a:off x="3575275" y="3104147"/>
            <a:ext cx="1008528" cy="478491"/>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EB379E07-E61C-994B-9C16-8F899557D3A2}"/>
              </a:ext>
            </a:extLst>
          </p:cNvPr>
          <p:cNvCxnSpPr>
            <a:cxnSpLocks/>
          </p:cNvCxnSpPr>
          <p:nvPr/>
        </p:nvCxnSpPr>
        <p:spPr>
          <a:xfrm flipH="1" flipV="1">
            <a:off x="3797151" y="3026148"/>
            <a:ext cx="785531" cy="344698"/>
          </a:xfrm>
          <a:prstGeom prst="straightConnector1">
            <a:avLst/>
          </a:prstGeom>
          <a:ln w="38100">
            <a:headEnd type="none" w="med" len="med"/>
            <a:tailEnd type="arrow" w="med" len="med"/>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52F28E2B-D7C2-5D46-BF00-C3AC6A2940D1}"/>
              </a:ext>
            </a:extLst>
          </p:cNvPr>
          <p:cNvSpPr txBox="1"/>
          <p:nvPr/>
        </p:nvSpPr>
        <p:spPr>
          <a:xfrm>
            <a:off x="5194208" y="2974060"/>
            <a:ext cx="366511" cy="369332"/>
          </a:xfrm>
          <a:prstGeom prst="rect">
            <a:avLst/>
          </a:prstGeom>
          <a:noFill/>
        </p:spPr>
        <p:txBody>
          <a:bodyPr wrap="none" rtlCol="0">
            <a:spAutoFit/>
          </a:bodyPr>
          <a:lstStyle/>
          <a:p>
            <a:r>
              <a:rPr lang="en-US" dirty="0" err="1"/>
              <a:t>f</a:t>
            </a:r>
            <a:r>
              <a:rPr lang="en-US" baseline="-25000" dirty="0" err="1"/>
              <a:t>w</a:t>
            </a:r>
            <a:endParaRPr lang="en-US" baseline="-25000" dirty="0"/>
          </a:p>
        </p:txBody>
      </p:sp>
      <p:sp>
        <p:nvSpPr>
          <p:cNvPr id="16" name="TextBox 15">
            <a:extLst>
              <a:ext uri="{FF2B5EF4-FFF2-40B4-BE49-F238E27FC236}">
                <a16:creationId xmlns:a16="http://schemas.microsoft.com/office/drawing/2014/main" id="{6BCBB4DA-07BC-EC46-BBCA-463149099394}"/>
              </a:ext>
            </a:extLst>
          </p:cNvPr>
          <p:cNvSpPr txBox="1"/>
          <p:nvPr/>
        </p:nvSpPr>
        <p:spPr>
          <a:xfrm>
            <a:off x="4240904" y="2311232"/>
            <a:ext cx="325602" cy="369332"/>
          </a:xfrm>
          <a:prstGeom prst="rect">
            <a:avLst/>
          </a:prstGeom>
          <a:noFill/>
        </p:spPr>
        <p:txBody>
          <a:bodyPr wrap="none" rtlCol="0">
            <a:spAutoFit/>
          </a:bodyPr>
          <a:lstStyle/>
          <a:p>
            <a:r>
              <a:rPr lang="en-US" dirty="0" err="1"/>
              <a:t>f</a:t>
            </a:r>
            <a:r>
              <a:rPr lang="en-US" baseline="-25000" dirty="0" err="1"/>
              <a:t>v</a:t>
            </a:r>
            <a:endParaRPr lang="en-US" baseline="-25000" dirty="0"/>
          </a:p>
        </p:txBody>
      </p:sp>
      <p:sp>
        <p:nvSpPr>
          <p:cNvPr id="17" name="TextBox 16">
            <a:extLst>
              <a:ext uri="{FF2B5EF4-FFF2-40B4-BE49-F238E27FC236}">
                <a16:creationId xmlns:a16="http://schemas.microsoft.com/office/drawing/2014/main" id="{F61EB959-D62A-C447-B107-56E4952983FB}"/>
              </a:ext>
            </a:extLst>
          </p:cNvPr>
          <p:cNvSpPr txBox="1"/>
          <p:nvPr/>
        </p:nvSpPr>
        <p:spPr>
          <a:xfrm>
            <a:off x="3704738" y="3902468"/>
            <a:ext cx="415948" cy="369332"/>
          </a:xfrm>
          <a:prstGeom prst="rect">
            <a:avLst/>
          </a:prstGeom>
          <a:noFill/>
        </p:spPr>
        <p:txBody>
          <a:bodyPr wrap="none" rtlCol="0">
            <a:spAutoFit/>
          </a:bodyPr>
          <a:lstStyle/>
          <a:p>
            <a:r>
              <a:rPr lang="en-US" dirty="0" err="1"/>
              <a:t>b</a:t>
            </a:r>
            <a:r>
              <a:rPr lang="en-US" baseline="-25000" dirty="0" err="1"/>
              <a:t>w</a:t>
            </a:r>
            <a:endParaRPr lang="en-US" baseline="-25000" dirty="0"/>
          </a:p>
        </p:txBody>
      </p:sp>
      <p:sp>
        <p:nvSpPr>
          <p:cNvPr id="18" name="TextBox 17">
            <a:extLst>
              <a:ext uri="{FF2B5EF4-FFF2-40B4-BE49-F238E27FC236}">
                <a16:creationId xmlns:a16="http://schemas.microsoft.com/office/drawing/2014/main" id="{5E1F5335-1434-D842-88ED-28A7DA9BC125}"/>
              </a:ext>
            </a:extLst>
          </p:cNvPr>
          <p:cNvSpPr txBox="1"/>
          <p:nvPr/>
        </p:nvSpPr>
        <p:spPr>
          <a:xfrm>
            <a:off x="2694316" y="3077630"/>
            <a:ext cx="374270" cy="369332"/>
          </a:xfrm>
          <a:prstGeom prst="rect">
            <a:avLst/>
          </a:prstGeom>
          <a:noFill/>
        </p:spPr>
        <p:txBody>
          <a:bodyPr wrap="none" rtlCol="0">
            <a:spAutoFit/>
          </a:bodyPr>
          <a:lstStyle/>
          <a:p>
            <a:r>
              <a:rPr lang="en-US" dirty="0" err="1"/>
              <a:t>b</a:t>
            </a:r>
            <a:r>
              <a:rPr lang="en-US" baseline="-25000" dirty="0" err="1"/>
              <a:t>v</a:t>
            </a:r>
            <a:endParaRPr lang="en-US" baseline="-25000" dirty="0"/>
          </a:p>
        </p:txBody>
      </p:sp>
      <p:sp>
        <p:nvSpPr>
          <p:cNvPr id="19" name="TextBox 18">
            <a:extLst>
              <a:ext uri="{FF2B5EF4-FFF2-40B4-BE49-F238E27FC236}">
                <a16:creationId xmlns:a16="http://schemas.microsoft.com/office/drawing/2014/main" id="{D269466A-8851-424E-8225-AA87E359A12B}"/>
              </a:ext>
            </a:extLst>
          </p:cNvPr>
          <p:cNvSpPr txBox="1"/>
          <p:nvPr/>
        </p:nvSpPr>
        <p:spPr>
          <a:xfrm>
            <a:off x="4185679" y="2892355"/>
            <a:ext cx="485774" cy="369332"/>
          </a:xfrm>
          <a:prstGeom prst="rect">
            <a:avLst/>
          </a:prstGeom>
          <a:noFill/>
        </p:spPr>
        <p:txBody>
          <a:bodyPr wrap="none" rtlCol="0">
            <a:spAutoFit/>
          </a:bodyPr>
          <a:lstStyle/>
          <a:p>
            <a:r>
              <a:rPr lang="en-US" dirty="0" err="1"/>
              <a:t>p</a:t>
            </a:r>
            <a:r>
              <a:rPr lang="en-US" baseline="-25000" dirty="0" err="1"/>
              <a:t>vw</a:t>
            </a:r>
            <a:endParaRPr lang="en-US" baseline="-25000" dirty="0"/>
          </a:p>
        </p:txBody>
      </p:sp>
      <p:sp>
        <p:nvSpPr>
          <p:cNvPr id="20" name="TextBox 19">
            <a:extLst>
              <a:ext uri="{FF2B5EF4-FFF2-40B4-BE49-F238E27FC236}">
                <a16:creationId xmlns:a16="http://schemas.microsoft.com/office/drawing/2014/main" id="{FBF1DD8A-D690-FF44-AF3B-309BB0AAEA8B}"/>
              </a:ext>
            </a:extLst>
          </p:cNvPr>
          <p:cNvSpPr txBox="1"/>
          <p:nvPr/>
        </p:nvSpPr>
        <p:spPr>
          <a:xfrm>
            <a:off x="3588967" y="3215855"/>
            <a:ext cx="485774" cy="369332"/>
          </a:xfrm>
          <a:prstGeom prst="rect">
            <a:avLst/>
          </a:prstGeom>
          <a:noFill/>
        </p:spPr>
        <p:txBody>
          <a:bodyPr wrap="none" rtlCol="0">
            <a:spAutoFit/>
          </a:bodyPr>
          <a:lstStyle/>
          <a:p>
            <a:r>
              <a:rPr lang="en-US" dirty="0" err="1"/>
              <a:t>p</a:t>
            </a:r>
            <a:r>
              <a:rPr lang="en-US" baseline="-25000" dirty="0" err="1"/>
              <a:t>vw</a:t>
            </a:r>
            <a:endParaRPr lang="en-US" baseline="-25000" dirty="0"/>
          </a:p>
        </p:txBody>
      </p:sp>
      <p:cxnSp>
        <p:nvCxnSpPr>
          <p:cNvPr id="23" name="Curved Connector 22">
            <a:extLst>
              <a:ext uri="{FF2B5EF4-FFF2-40B4-BE49-F238E27FC236}">
                <a16:creationId xmlns:a16="http://schemas.microsoft.com/office/drawing/2014/main" id="{0DAABD5F-3570-7347-A856-91F951BA330C}"/>
              </a:ext>
            </a:extLst>
          </p:cNvPr>
          <p:cNvCxnSpPr/>
          <p:nvPr/>
        </p:nvCxnSpPr>
        <p:spPr>
          <a:xfrm rot="5400000">
            <a:off x="3049244" y="2571724"/>
            <a:ext cx="2407920" cy="1328473"/>
          </a:xfrm>
          <a:prstGeom prst="curvedConnector3">
            <a:avLst/>
          </a:prstGeom>
          <a:ln w="50800">
            <a:solidFill>
              <a:srgbClr val="FF0000"/>
            </a:solidFill>
          </a:ln>
        </p:spPr>
        <p:style>
          <a:lnRef idx="2">
            <a:schemeClr val="dk1"/>
          </a:lnRef>
          <a:fillRef idx="0">
            <a:schemeClr val="dk1"/>
          </a:fillRef>
          <a:effectRef idx="1">
            <a:schemeClr val="dk1"/>
          </a:effectRef>
          <a:fontRef idx="minor">
            <a:schemeClr val="tx1"/>
          </a:fontRef>
        </p:style>
      </p:cxnSp>
      <mc:AlternateContent xmlns:mc="http://schemas.openxmlformats.org/markup-compatibility/2006">
        <mc:Choice xmlns:a14="http://schemas.microsoft.com/office/drawing/2010/main" Requires="a14">
          <p:sp>
            <p:nvSpPr>
              <p:cNvPr id="24" name="Rectangle 23">
                <a:extLst>
                  <a:ext uri="{FF2B5EF4-FFF2-40B4-BE49-F238E27FC236}">
                    <a16:creationId xmlns:a16="http://schemas.microsoft.com/office/drawing/2014/main" id="{A55A9C48-E40B-C245-8F58-6F0DF22E15AF}"/>
                  </a:ext>
                </a:extLst>
              </p:cNvPr>
              <p:cNvSpPr/>
              <p:nvPr/>
            </p:nvSpPr>
            <p:spPr>
              <a:xfrm>
                <a:off x="2424299" y="4797530"/>
                <a:ext cx="4008533" cy="390748"/>
              </a:xfrm>
              <a:prstGeom prst="rect">
                <a:avLst/>
              </a:prstGeom>
            </p:spPr>
            <p:txBody>
              <a:bodyPr wrap="none">
                <a:spAutoFit/>
              </a:bodyPr>
              <a:lstStyle/>
              <a:p>
                <a14:m>
                  <m:oMath xmlns:m="http://schemas.openxmlformats.org/officeDocument/2006/math">
                    <m:nary>
                      <m:naryPr>
                        <m:chr m:val="∑"/>
                        <m:supHide m:val="on"/>
                        <m:ctrlPr>
                          <a:rPr lang="en-US" i="1">
                            <a:latin typeface="Cambria Math" panose="02040503050406030204" pitchFamily="18" charset="0"/>
                          </a:rPr>
                        </m:ctrlPr>
                      </m:naryPr>
                      <m:sub>
                        <m:r>
                          <m:rPr>
                            <m:brk m:alnAt="7"/>
                          </m:rPr>
                          <a:rPr lang="en-US" i="1">
                            <a:latin typeface="Cambria Math" panose="02040503050406030204" pitchFamily="18" charset="0"/>
                          </a:rPr>
                          <m:t>𝑣</m:t>
                        </m:r>
                        <m:r>
                          <a:rPr lang="en-US" i="1">
                            <a:latin typeface="Cambria Math" panose="02040503050406030204" pitchFamily="18" charset="0"/>
                          </a:rPr>
                          <m:t> </m:t>
                        </m:r>
                        <m:r>
                          <a:rPr lang="en-US" i="1">
                            <a:latin typeface="Cambria Math" panose="02040503050406030204" pitchFamily="18" charset="0"/>
                          </a:rPr>
                          <m:t>𝑖𝑛</m:t>
                        </m:r>
                        <m:r>
                          <a:rPr lang="en-US" i="1">
                            <a:latin typeface="Cambria Math" panose="02040503050406030204" pitchFamily="18" charset="0"/>
                          </a:rPr>
                          <m:t> </m:t>
                        </m:r>
                        <m:r>
                          <a:rPr lang="en-US" i="1">
                            <a:latin typeface="Cambria Math" panose="02040503050406030204" pitchFamily="18" charset="0"/>
                          </a:rPr>
                          <m:t>𝐵</m:t>
                        </m:r>
                      </m:sub>
                      <m:sup/>
                      <m:e>
                        <m:r>
                          <a:rPr lang="en-US" i="1">
                            <a:latin typeface="Cambria Math" panose="02040503050406030204" pitchFamily="18" charset="0"/>
                          </a:rPr>
                          <m:t>𝑓</m:t>
                        </m:r>
                        <m:r>
                          <a:rPr lang="en-US" i="1" baseline="-25000">
                            <a:latin typeface="Cambria Math" panose="02040503050406030204" pitchFamily="18" charset="0"/>
                          </a:rPr>
                          <m:t>𝑣</m:t>
                        </m:r>
                      </m:e>
                    </m:nary>
                  </m:oMath>
                </a14:m>
                <a:r>
                  <a:rPr lang="en-US" dirty="0"/>
                  <a:t> </a:t>
                </a:r>
                <a14:m>
                  <m:oMath xmlns:m="http://schemas.openxmlformats.org/officeDocument/2006/math">
                    <m:r>
                      <a:rPr lang="en-US" dirty="0">
                        <a:latin typeface="Cambria Math" panose="02040503050406030204" pitchFamily="18" charset="0"/>
                      </a:rPr>
                      <m:t>+</m:t>
                    </m:r>
                    <m:nary>
                      <m:naryPr>
                        <m:chr m:val="∑"/>
                        <m:supHide m:val="on"/>
                        <m:ctrlPr>
                          <a:rPr lang="en-US" i="1">
                            <a:latin typeface="Cambria Math" panose="02040503050406030204" pitchFamily="18" charset="0"/>
                          </a:rPr>
                        </m:ctrlPr>
                      </m:naryPr>
                      <m:sub>
                        <m:r>
                          <m:rPr>
                            <m:brk m:alnAt="7"/>
                          </m:rPr>
                          <a:rPr lang="en-US" i="1">
                            <a:latin typeface="Cambria Math" panose="02040503050406030204" pitchFamily="18" charset="0"/>
                          </a:rPr>
                          <m:t>𝑣</m:t>
                        </m:r>
                        <m:r>
                          <a:rPr lang="en-US" i="1">
                            <a:latin typeface="Cambria Math" panose="02040503050406030204" pitchFamily="18" charset="0"/>
                          </a:rPr>
                          <m:t> </m:t>
                        </m:r>
                        <m:r>
                          <a:rPr lang="en-US" i="1">
                            <a:latin typeface="Cambria Math" panose="02040503050406030204" pitchFamily="18" charset="0"/>
                          </a:rPr>
                          <m:t>𝑖𝑛</m:t>
                        </m:r>
                        <m:r>
                          <a:rPr lang="en-US" i="1">
                            <a:latin typeface="Cambria Math" panose="02040503050406030204" pitchFamily="18" charset="0"/>
                          </a:rPr>
                          <m:t> </m:t>
                        </m:r>
                        <m:r>
                          <a:rPr lang="en-US" i="1">
                            <a:latin typeface="Cambria Math" panose="02040503050406030204" pitchFamily="18" charset="0"/>
                          </a:rPr>
                          <m:t>𝐹</m:t>
                        </m:r>
                      </m:sub>
                      <m:sup/>
                      <m:e>
                        <m:r>
                          <a:rPr lang="en-US" i="1">
                            <a:latin typeface="Cambria Math" panose="02040503050406030204" pitchFamily="18" charset="0"/>
                          </a:rPr>
                          <m:t>𝑏</m:t>
                        </m:r>
                        <m:r>
                          <a:rPr lang="en-US" i="1" baseline="-25000">
                            <a:latin typeface="Cambria Math" panose="02040503050406030204" pitchFamily="18" charset="0"/>
                          </a:rPr>
                          <m:t>𝑣</m:t>
                        </m:r>
                      </m:e>
                    </m:nary>
                    <m:r>
                      <a:rPr lang="en-US" i="1">
                        <a:latin typeface="Cambria Math" panose="02040503050406030204" pitchFamily="18" charset="0"/>
                      </a:rPr>
                      <m:t>+</m:t>
                    </m:r>
                    <m:nary>
                      <m:naryPr>
                        <m:chr m:val="∑"/>
                        <m:supHide m:val="on"/>
                        <m:ctrlPr>
                          <a:rPr lang="en-US" i="1">
                            <a:latin typeface="Cambria Math" panose="02040503050406030204" pitchFamily="18" charset="0"/>
                          </a:rPr>
                        </m:ctrlPr>
                      </m:naryPr>
                      <m:sub>
                        <m:r>
                          <m:rPr>
                            <m:brk m:alnAt="7"/>
                          </m:rPr>
                          <a:rPr lang="en-US" i="1">
                            <a:latin typeface="Cambria Math" panose="02040503050406030204" pitchFamily="18" charset="0"/>
                          </a:rPr>
                          <m:t>𝑣</m:t>
                        </m:r>
                        <m:r>
                          <a:rPr lang="en-US" i="1">
                            <a:latin typeface="Cambria Math" panose="02040503050406030204" pitchFamily="18" charset="0"/>
                          </a:rPr>
                          <m:t> </m:t>
                        </m:r>
                        <m:r>
                          <a:rPr lang="en-US" i="1">
                            <a:latin typeface="Cambria Math" panose="02040503050406030204" pitchFamily="18" charset="0"/>
                          </a:rPr>
                          <m:t>𝑖𝑛</m:t>
                        </m:r>
                        <m:r>
                          <a:rPr lang="en-US" i="1">
                            <a:latin typeface="Cambria Math" panose="02040503050406030204" pitchFamily="18" charset="0"/>
                          </a:rPr>
                          <m:t> </m:t>
                        </m:r>
                        <m:r>
                          <a:rPr lang="en-US" i="1">
                            <a:latin typeface="Cambria Math" panose="02040503050406030204" pitchFamily="18" charset="0"/>
                          </a:rPr>
                          <m:t>𝐹</m:t>
                        </m:r>
                        <m:r>
                          <a:rPr lang="en-US" i="1">
                            <a:latin typeface="Cambria Math" panose="02040503050406030204" pitchFamily="18" charset="0"/>
                          </a:rPr>
                          <m:t>, </m:t>
                        </m:r>
                        <m:r>
                          <a:rPr lang="en-US" i="1">
                            <a:latin typeface="Cambria Math" panose="02040503050406030204" pitchFamily="18" charset="0"/>
                          </a:rPr>
                          <m:t>𝑤</m:t>
                        </m:r>
                        <m:r>
                          <a:rPr lang="en-US" i="1">
                            <a:latin typeface="Cambria Math" panose="02040503050406030204" pitchFamily="18" charset="0"/>
                          </a:rPr>
                          <m:t> </m:t>
                        </m:r>
                        <m:r>
                          <a:rPr lang="en-US" i="1">
                            <a:latin typeface="Cambria Math" panose="02040503050406030204" pitchFamily="18" charset="0"/>
                          </a:rPr>
                          <m:t>𝑖𝑛</m:t>
                        </m:r>
                        <m:r>
                          <a:rPr lang="en-US" i="1">
                            <a:latin typeface="Cambria Math" panose="02040503050406030204" pitchFamily="18" charset="0"/>
                          </a:rPr>
                          <m:t> </m:t>
                        </m:r>
                        <m:r>
                          <a:rPr lang="en-US" i="1">
                            <a:latin typeface="Cambria Math" panose="02040503050406030204" pitchFamily="18" charset="0"/>
                          </a:rPr>
                          <m:t>𝐵</m:t>
                        </m:r>
                      </m:sub>
                      <m:sup/>
                      <m:e>
                        <m:r>
                          <a:rPr lang="en-US" i="1">
                            <a:latin typeface="Cambria Math" panose="02040503050406030204" pitchFamily="18" charset="0"/>
                          </a:rPr>
                          <m:t>𝑝</m:t>
                        </m:r>
                        <m:r>
                          <a:rPr lang="en-US" i="1" baseline="-25000">
                            <a:latin typeface="Cambria Math" panose="02040503050406030204" pitchFamily="18" charset="0"/>
                          </a:rPr>
                          <m:t>𝑣𝑤</m:t>
                        </m:r>
                      </m:e>
                    </m:nary>
                  </m:oMath>
                </a14:m>
                <a:endParaRPr lang="en-US" dirty="0"/>
              </a:p>
            </p:txBody>
          </p:sp>
        </mc:Choice>
        <mc:Fallback>
          <p:sp>
            <p:nvSpPr>
              <p:cNvPr id="24" name="Rectangle 23">
                <a:extLst>
                  <a:ext uri="{FF2B5EF4-FFF2-40B4-BE49-F238E27FC236}">
                    <a16:creationId xmlns:a16="http://schemas.microsoft.com/office/drawing/2014/main" id="{A55A9C48-E40B-C245-8F58-6F0DF22E15AF}"/>
                  </a:ext>
                </a:extLst>
              </p:cNvPr>
              <p:cNvSpPr>
                <a:spLocks noRot="1" noChangeAspect="1" noMove="1" noResize="1" noEditPoints="1" noAdjustHandles="1" noChangeArrowheads="1" noChangeShapeType="1" noTextEdit="1"/>
              </p:cNvSpPr>
              <p:nvPr/>
            </p:nvSpPr>
            <p:spPr>
              <a:xfrm>
                <a:off x="2424299" y="4797530"/>
                <a:ext cx="4008533" cy="390748"/>
              </a:xfrm>
              <a:prstGeom prst="rect">
                <a:avLst/>
              </a:prstGeom>
              <a:blipFill>
                <a:blip r:embed="rId2"/>
                <a:stretch>
                  <a:fillRect l="-7571" t="-103125" b="-146875"/>
                </a:stretch>
              </a:blipFill>
            </p:spPr>
            <p:txBody>
              <a:bodyPr/>
              <a:lstStyle/>
              <a:p>
                <a:r>
                  <a:rPr lang="en-US">
                    <a:noFill/>
                  </a:rPr>
                  <a:t> </a:t>
                </a:r>
              </a:p>
            </p:txBody>
          </p:sp>
        </mc:Fallback>
      </mc:AlternateContent>
    </p:spTree>
    <p:extLst>
      <p:ext uri="{BB962C8B-B14F-4D97-AF65-F5344CB8AC3E}">
        <p14:creationId xmlns:p14="http://schemas.microsoft.com/office/powerpoint/2010/main" val="36440385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811C26-6767-1640-9213-D8A714A029A2}"/>
              </a:ext>
            </a:extLst>
          </p:cNvPr>
          <p:cNvSpPr>
            <a:spLocks noGrp="1"/>
          </p:cNvSpPr>
          <p:nvPr>
            <p:ph type="sldNum" sz="quarter" idx="12"/>
          </p:nvPr>
        </p:nvSpPr>
        <p:spPr/>
        <p:txBody>
          <a:bodyPr/>
          <a:lstStyle/>
          <a:p>
            <a:fld id="{4E77BC79-9480-1042-96E1-82B94DA0811E}" type="slidenum">
              <a:rPr lang="en-US" smtClean="0"/>
              <a:t>15</a:t>
            </a:fld>
            <a:endParaRPr lang="en-US"/>
          </a:p>
        </p:txBody>
      </p:sp>
      <p:sp>
        <p:nvSpPr>
          <p:cNvPr id="3" name="Title 2">
            <a:extLst>
              <a:ext uri="{FF2B5EF4-FFF2-40B4-BE49-F238E27FC236}">
                <a16:creationId xmlns:a16="http://schemas.microsoft.com/office/drawing/2014/main" id="{824AC4C7-4195-7747-9D31-8DEC7ACA8E21}"/>
              </a:ext>
            </a:extLst>
          </p:cNvPr>
          <p:cNvSpPr>
            <a:spLocks noGrp="1"/>
          </p:cNvSpPr>
          <p:nvPr>
            <p:ph type="title"/>
          </p:nvPr>
        </p:nvSpPr>
        <p:spPr/>
        <p:txBody>
          <a:bodyPr/>
          <a:lstStyle/>
          <a:p>
            <a:r>
              <a:rPr lang="en-US" dirty="0"/>
              <a:t>TODO Tasks</a:t>
            </a:r>
          </a:p>
        </p:txBody>
      </p:sp>
      <p:sp>
        <p:nvSpPr>
          <p:cNvPr id="4" name="Content Placeholder 3">
            <a:extLst>
              <a:ext uri="{FF2B5EF4-FFF2-40B4-BE49-F238E27FC236}">
                <a16:creationId xmlns:a16="http://schemas.microsoft.com/office/drawing/2014/main" id="{1C5119CC-8278-2642-A757-E2936F6A77A3}"/>
              </a:ext>
            </a:extLst>
          </p:cNvPr>
          <p:cNvSpPr>
            <a:spLocks noGrp="1"/>
          </p:cNvSpPr>
          <p:nvPr>
            <p:ph idx="1"/>
          </p:nvPr>
        </p:nvSpPr>
        <p:spPr>
          <a:xfrm>
            <a:off x="628650" y="1295944"/>
            <a:ext cx="7886700" cy="5443797"/>
          </a:xfrm>
        </p:spPr>
        <p:txBody>
          <a:bodyPr>
            <a:normAutofit/>
          </a:bodyPr>
          <a:lstStyle/>
          <a:p>
            <a:r>
              <a:rPr lang="en-US" dirty="0"/>
              <a:t>Visit </a:t>
            </a:r>
            <a:r>
              <a:rPr lang="en-US" dirty="0">
                <a:hlinkClick r:id="rId2"/>
              </a:rPr>
              <a:t>https://vision.cs.uwaterloo.ca/data/maxflow</a:t>
            </a:r>
            <a:endParaRPr lang="en-US" dirty="0"/>
          </a:p>
          <a:p>
            <a:r>
              <a:rPr lang="en-US" dirty="0"/>
              <a:t>Download BVZ and KZ2 benchmarks (totally 6)</a:t>
            </a:r>
          </a:p>
          <a:p>
            <a:pPr lvl="1"/>
            <a:r>
              <a:rPr lang="en-US" dirty="0"/>
              <a:t>Each benchmark describes a flow network</a:t>
            </a:r>
          </a:p>
          <a:p>
            <a:pPr lvl="1"/>
            <a:r>
              <a:rPr lang="en-US" dirty="0"/>
              <a:t>Each benchmark provides a golden solution</a:t>
            </a:r>
          </a:p>
          <a:p>
            <a:r>
              <a:rPr lang="en-US" dirty="0"/>
              <a:t>Implement the following maxflow problem</a:t>
            </a:r>
          </a:p>
          <a:p>
            <a:pPr lvl="1"/>
            <a:r>
              <a:rPr lang="en-US" dirty="0"/>
              <a:t>Ford-Fulkerson with DFS in the loop</a:t>
            </a:r>
          </a:p>
          <a:p>
            <a:pPr lvl="1"/>
            <a:r>
              <a:rPr lang="en-US" dirty="0"/>
              <a:t>Ford-Fulkerson with BFS in the loop</a:t>
            </a:r>
          </a:p>
          <a:p>
            <a:pPr lvl="1"/>
            <a:r>
              <a:rPr lang="en-US" dirty="0"/>
              <a:t>Push-Relabel algorithm</a:t>
            </a:r>
          </a:p>
          <a:p>
            <a:pPr lvl="1"/>
            <a:r>
              <a:rPr lang="en-US" dirty="0" err="1">
                <a:solidFill>
                  <a:srgbClr val="FF0000"/>
                </a:solidFill>
              </a:rPr>
              <a:t>Boykov</a:t>
            </a:r>
            <a:r>
              <a:rPr lang="en-US" dirty="0">
                <a:solidFill>
                  <a:srgbClr val="FF0000"/>
                </a:solidFill>
              </a:rPr>
              <a:t>-Kolmogorov algorithm</a:t>
            </a:r>
          </a:p>
          <a:p>
            <a:pPr lvl="2"/>
            <a:r>
              <a:rPr lang="en-US" dirty="0"/>
              <a:t>“An Experimental Comparison of Min-Cut/Max-Flow Algorithms for Energy Minimization in Vision”, IEEE Transaction on PAMI</a:t>
            </a:r>
          </a:p>
          <a:p>
            <a:pPr lvl="2"/>
            <a:r>
              <a:rPr lang="en-US" dirty="0">
                <a:hlinkClick r:id="rId3"/>
              </a:rPr>
              <a:t>http://www.csd.uwo.ca/~yuri/Papers/pami04.pdf</a:t>
            </a:r>
            <a:endParaRPr lang="en-US" dirty="0"/>
          </a:p>
          <a:p>
            <a:pPr lvl="1"/>
            <a:endParaRPr lang="en-US" dirty="0"/>
          </a:p>
        </p:txBody>
      </p:sp>
    </p:spTree>
    <p:extLst>
      <p:ext uri="{BB962C8B-B14F-4D97-AF65-F5344CB8AC3E}">
        <p14:creationId xmlns:p14="http://schemas.microsoft.com/office/powerpoint/2010/main" val="26367506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93CBA6-5FE3-1B4C-A26A-5483885295C8}"/>
              </a:ext>
            </a:extLst>
          </p:cNvPr>
          <p:cNvSpPr>
            <a:spLocks noGrp="1"/>
          </p:cNvSpPr>
          <p:nvPr>
            <p:ph type="sldNum" sz="quarter" idx="12"/>
          </p:nvPr>
        </p:nvSpPr>
        <p:spPr/>
        <p:txBody>
          <a:bodyPr/>
          <a:lstStyle/>
          <a:p>
            <a:fld id="{4E77BC79-9480-1042-96E1-82B94DA0811E}" type="slidenum">
              <a:rPr lang="en-US" smtClean="0"/>
              <a:t>16</a:t>
            </a:fld>
            <a:endParaRPr lang="en-US"/>
          </a:p>
        </p:txBody>
      </p:sp>
      <p:sp>
        <p:nvSpPr>
          <p:cNvPr id="3" name="Title 2">
            <a:extLst>
              <a:ext uri="{FF2B5EF4-FFF2-40B4-BE49-F238E27FC236}">
                <a16:creationId xmlns:a16="http://schemas.microsoft.com/office/drawing/2014/main" id="{B0E98239-423B-8641-AE35-06DB0EBA7746}"/>
              </a:ext>
            </a:extLst>
          </p:cNvPr>
          <p:cNvSpPr>
            <a:spLocks noGrp="1"/>
          </p:cNvSpPr>
          <p:nvPr>
            <p:ph type="title"/>
          </p:nvPr>
        </p:nvSpPr>
        <p:spPr/>
        <p:txBody>
          <a:bodyPr/>
          <a:lstStyle/>
          <a:p>
            <a:r>
              <a:rPr lang="en-US" dirty="0"/>
              <a:t>Fill the Table with Runtime Values</a:t>
            </a:r>
          </a:p>
        </p:txBody>
      </p:sp>
      <p:graphicFrame>
        <p:nvGraphicFramePr>
          <p:cNvPr id="5" name="Table 4">
            <a:extLst>
              <a:ext uri="{FF2B5EF4-FFF2-40B4-BE49-F238E27FC236}">
                <a16:creationId xmlns:a16="http://schemas.microsoft.com/office/drawing/2014/main" id="{B2CEF842-C1E1-FD48-B86C-5DAE8E1CF4E2}"/>
              </a:ext>
            </a:extLst>
          </p:cNvPr>
          <p:cNvGraphicFramePr>
            <a:graphicFrameLocks noGrp="1"/>
          </p:cNvGraphicFramePr>
          <p:nvPr>
            <p:extLst>
              <p:ext uri="{D42A27DB-BD31-4B8C-83A1-F6EECF244321}">
                <p14:modId xmlns:p14="http://schemas.microsoft.com/office/powerpoint/2010/main" val="1374114556"/>
              </p:ext>
            </p:extLst>
          </p:nvPr>
        </p:nvGraphicFramePr>
        <p:xfrm>
          <a:off x="628650" y="1427480"/>
          <a:ext cx="7886700" cy="4845050"/>
        </p:xfrm>
        <a:graphic>
          <a:graphicData uri="http://schemas.openxmlformats.org/drawingml/2006/table">
            <a:tbl>
              <a:tblPr firstRow="1" bandRow="1">
                <a:tableStyleId>{5940675A-B579-460E-94D1-54222C63F5DA}</a:tableStyleId>
              </a:tblPr>
              <a:tblGrid>
                <a:gridCol w="1577340">
                  <a:extLst>
                    <a:ext uri="{9D8B030D-6E8A-4147-A177-3AD203B41FA5}">
                      <a16:colId xmlns:a16="http://schemas.microsoft.com/office/drawing/2014/main" val="1666685279"/>
                    </a:ext>
                  </a:extLst>
                </a:gridCol>
                <a:gridCol w="1577340">
                  <a:extLst>
                    <a:ext uri="{9D8B030D-6E8A-4147-A177-3AD203B41FA5}">
                      <a16:colId xmlns:a16="http://schemas.microsoft.com/office/drawing/2014/main" val="3696153053"/>
                    </a:ext>
                  </a:extLst>
                </a:gridCol>
                <a:gridCol w="1577340">
                  <a:extLst>
                    <a:ext uri="{9D8B030D-6E8A-4147-A177-3AD203B41FA5}">
                      <a16:colId xmlns:a16="http://schemas.microsoft.com/office/drawing/2014/main" val="3700868339"/>
                    </a:ext>
                  </a:extLst>
                </a:gridCol>
                <a:gridCol w="1577340">
                  <a:extLst>
                    <a:ext uri="{9D8B030D-6E8A-4147-A177-3AD203B41FA5}">
                      <a16:colId xmlns:a16="http://schemas.microsoft.com/office/drawing/2014/main" val="2279139873"/>
                    </a:ext>
                  </a:extLst>
                </a:gridCol>
                <a:gridCol w="1577340">
                  <a:extLst>
                    <a:ext uri="{9D8B030D-6E8A-4147-A177-3AD203B41FA5}">
                      <a16:colId xmlns:a16="http://schemas.microsoft.com/office/drawing/2014/main" val="3404475316"/>
                    </a:ext>
                  </a:extLst>
                </a:gridCol>
              </a:tblGrid>
              <a:tr h="692150">
                <a:tc>
                  <a:txBody>
                    <a:bodyPr/>
                    <a:lstStyle/>
                    <a:p>
                      <a:endParaRPr lang="en-US" dirty="0"/>
                    </a:p>
                  </a:txBody>
                  <a:tcPr anchor="ctr"/>
                </a:tc>
                <a:tc>
                  <a:txBody>
                    <a:bodyPr/>
                    <a:lstStyle/>
                    <a:p>
                      <a:r>
                        <a:rPr lang="en-US" dirty="0"/>
                        <a:t>Ford-Fulkerson DFS</a:t>
                      </a:r>
                    </a:p>
                  </a:txBody>
                  <a:tcPr anchor="ct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Ford-Fulkerson BFS</a:t>
                      </a:r>
                    </a:p>
                  </a:txBody>
                  <a:tcPr anchor="ctr"/>
                </a:tc>
                <a:tc>
                  <a:txBody>
                    <a:bodyPr/>
                    <a:lstStyle/>
                    <a:p>
                      <a:r>
                        <a:rPr lang="en-US" dirty="0"/>
                        <a:t>Push-Relabel</a:t>
                      </a:r>
                    </a:p>
                  </a:txBody>
                  <a:tcPr anchor="ctr"/>
                </a:tc>
                <a:tc>
                  <a:txBody>
                    <a:bodyPr/>
                    <a:lstStyle/>
                    <a:p>
                      <a:r>
                        <a:rPr lang="en-US" dirty="0" err="1"/>
                        <a:t>Boykov</a:t>
                      </a:r>
                      <a:r>
                        <a:rPr lang="en-US" dirty="0"/>
                        <a:t>-Kolmogorov</a:t>
                      </a:r>
                    </a:p>
                  </a:txBody>
                  <a:tcPr anchor="ctr"/>
                </a:tc>
                <a:extLst>
                  <a:ext uri="{0D108BD9-81ED-4DB2-BD59-A6C34878D82A}">
                    <a16:rowId xmlns:a16="http://schemas.microsoft.com/office/drawing/2014/main" val="2202795646"/>
                  </a:ext>
                </a:extLst>
              </a:tr>
              <a:tr h="692150">
                <a:tc>
                  <a:txBody>
                    <a:bodyPr/>
                    <a:lstStyle/>
                    <a:p>
                      <a:r>
                        <a:rPr lang="en-US" dirty="0"/>
                        <a:t>BVZ-</a:t>
                      </a:r>
                      <a:r>
                        <a:rPr lang="en-US" dirty="0" err="1"/>
                        <a:t>tsukuba</a:t>
                      </a:r>
                      <a:endParaRPr lang="en-US" dirty="0"/>
                    </a:p>
                  </a:txBody>
                  <a:tcPr anchor="ctr"/>
                </a:tc>
                <a:tc>
                  <a:txBody>
                    <a:bodyPr/>
                    <a:lstStyle/>
                    <a:p>
                      <a:endParaRPr lang="en-US" dirty="0"/>
                    </a:p>
                  </a:txBody>
                  <a:tcPr anchor="ctr"/>
                </a:tc>
                <a:tc>
                  <a:txBody>
                    <a:bodyPr/>
                    <a:lstStyle/>
                    <a:p>
                      <a:endParaRPr lang="en-US" dirty="0"/>
                    </a:p>
                  </a:txBody>
                  <a:tcPr anchor="ctr"/>
                </a:tc>
                <a:tc>
                  <a:txBody>
                    <a:bodyPr/>
                    <a:lstStyle/>
                    <a:p>
                      <a:endParaRPr lang="en-US"/>
                    </a:p>
                  </a:txBody>
                  <a:tcPr anchor="ctr"/>
                </a:tc>
                <a:tc>
                  <a:txBody>
                    <a:bodyPr/>
                    <a:lstStyle/>
                    <a:p>
                      <a:endParaRPr lang="en-US" dirty="0"/>
                    </a:p>
                  </a:txBody>
                  <a:tcPr anchor="ctr"/>
                </a:tc>
                <a:extLst>
                  <a:ext uri="{0D108BD9-81ED-4DB2-BD59-A6C34878D82A}">
                    <a16:rowId xmlns:a16="http://schemas.microsoft.com/office/drawing/2014/main" val="3507496966"/>
                  </a:ext>
                </a:extLst>
              </a:tr>
              <a:tr h="692150">
                <a:tc>
                  <a:txBody>
                    <a:bodyPr/>
                    <a:lstStyle/>
                    <a:p>
                      <a:r>
                        <a:rPr lang="en-US" dirty="0"/>
                        <a:t>BVZ-sawtooth</a:t>
                      </a:r>
                    </a:p>
                  </a:txBody>
                  <a:tcPr anchor="ctr"/>
                </a:tc>
                <a:tc>
                  <a:txBody>
                    <a:bodyPr/>
                    <a:lstStyle/>
                    <a:p>
                      <a:endParaRPr lang="en-US" dirty="0"/>
                    </a:p>
                  </a:txBody>
                  <a:tcPr anchor="ctr"/>
                </a:tc>
                <a:tc>
                  <a:txBody>
                    <a:bodyPr/>
                    <a:lstStyle/>
                    <a:p>
                      <a:endParaRPr lang="en-US" dirty="0"/>
                    </a:p>
                  </a:txBody>
                  <a:tcPr anchor="ctr"/>
                </a:tc>
                <a:tc>
                  <a:txBody>
                    <a:bodyPr/>
                    <a:lstStyle/>
                    <a:p>
                      <a:endParaRPr lang="en-US"/>
                    </a:p>
                  </a:txBody>
                  <a:tcPr anchor="ctr"/>
                </a:tc>
                <a:tc>
                  <a:txBody>
                    <a:bodyPr/>
                    <a:lstStyle/>
                    <a:p>
                      <a:endParaRPr lang="en-US" dirty="0"/>
                    </a:p>
                  </a:txBody>
                  <a:tcPr anchor="ctr"/>
                </a:tc>
                <a:extLst>
                  <a:ext uri="{0D108BD9-81ED-4DB2-BD59-A6C34878D82A}">
                    <a16:rowId xmlns:a16="http://schemas.microsoft.com/office/drawing/2014/main" val="2839909117"/>
                  </a:ext>
                </a:extLst>
              </a:tr>
              <a:tr h="692150">
                <a:tc>
                  <a:txBody>
                    <a:bodyPr/>
                    <a:lstStyle/>
                    <a:p>
                      <a:r>
                        <a:rPr lang="en-US" dirty="0"/>
                        <a:t>BVZ-</a:t>
                      </a:r>
                      <a:r>
                        <a:rPr lang="en-US" dirty="0" err="1"/>
                        <a:t>venus</a:t>
                      </a:r>
                      <a:endParaRPr lang="en-US" dirty="0"/>
                    </a:p>
                  </a:txBody>
                  <a:tcPr anchor="ctr"/>
                </a:tc>
                <a:tc>
                  <a:txBody>
                    <a:bodyPr/>
                    <a:lstStyle/>
                    <a:p>
                      <a:endParaRPr lang="en-US" dirty="0"/>
                    </a:p>
                  </a:txBody>
                  <a:tcPr anchor="ctr"/>
                </a:tc>
                <a:tc>
                  <a:txBody>
                    <a:bodyPr/>
                    <a:lstStyle/>
                    <a:p>
                      <a:endParaRPr lang="en-US" dirty="0"/>
                    </a:p>
                  </a:txBody>
                  <a:tcPr anchor="ctr"/>
                </a:tc>
                <a:tc>
                  <a:txBody>
                    <a:bodyPr/>
                    <a:lstStyle/>
                    <a:p>
                      <a:endParaRPr lang="en-US"/>
                    </a:p>
                  </a:txBody>
                  <a:tcPr anchor="ctr"/>
                </a:tc>
                <a:tc>
                  <a:txBody>
                    <a:bodyPr/>
                    <a:lstStyle/>
                    <a:p>
                      <a:endParaRPr lang="en-US" dirty="0"/>
                    </a:p>
                  </a:txBody>
                  <a:tcPr anchor="ctr"/>
                </a:tc>
                <a:extLst>
                  <a:ext uri="{0D108BD9-81ED-4DB2-BD59-A6C34878D82A}">
                    <a16:rowId xmlns:a16="http://schemas.microsoft.com/office/drawing/2014/main" val="1388112856"/>
                  </a:ext>
                </a:extLst>
              </a:tr>
              <a:tr h="692150">
                <a:tc>
                  <a:txBody>
                    <a:bodyPr/>
                    <a:lstStyle/>
                    <a:p>
                      <a:r>
                        <a:rPr lang="en-US" dirty="0"/>
                        <a:t>KZ2-tsukuba</a:t>
                      </a:r>
                    </a:p>
                  </a:txBody>
                  <a:tcPr anchor="ctr"/>
                </a:tc>
                <a:tc>
                  <a:txBody>
                    <a:bodyPr/>
                    <a:lstStyle/>
                    <a:p>
                      <a:endParaRPr lang="en-US"/>
                    </a:p>
                  </a:txBody>
                  <a:tcPr anchor="ctr"/>
                </a:tc>
                <a:tc>
                  <a:txBody>
                    <a:bodyPr/>
                    <a:lstStyle/>
                    <a:p>
                      <a:endParaRPr lang="en-US"/>
                    </a:p>
                  </a:txBody>
                  <a:tcPr anchor="ctr"/>
                </a:tc>
                <a:tc>
                  <a:txBody>
                    <a:bodyPr/>
                    <a:lstStyle/>
                    <a:p>
                      <a:endParaRPr lang="en-US" dirty="0"/>
                    </a:p>
                  </a:txBody>
                  <a:tcPr anchor="ctr"/>
                </a:tc>
                <a:tc>
                  <a:txBody>
                    <a:bodyPr/>
                    <a:lstStyle/>
                    <a:p>
                      <a:endParaRPr lang="en-US"/>
                    </a:p>
                  </a:txBody>
                  <a:tcPr anchor="ctr"/>
                </a:tc>
                <a:extLst>
                  <a:ext uri="{0D108BD9-81ED-4DB2-BD59-A6C34878D82A}">
                    <a16:rowId xmlns:a16="http://schemas.microsoft.com/office/drawing/2014/main" val="4181344213"/>
                  </a:ext>
                </a:extLst>
              </a:tr>
              <a:tr h="692150">
                <a:tc>
                  <a:txBody>
                    <a:bodyPr/>
                    <a:lstStyle/>
                    <a:p>
                      <a:r>
                        <a:rPr lang="en-US" dirty="0"/>
                        <a:t>KZ2-sawtooth</a:t>
                      </a:r>
                    </a:p>
                  </a:txBody>
                  <a:tcPr anchor="ctr"/>
                </a:tc>
                <a:tc>
                  <a:txBody>
                    <a:bodyPr/>
                    <a:lstStyle/>
                    <a:p>
                      <a:endParaRPr lang="en-US"/>
                    </a:p>
                  </a:txBody>
                  <a:tcPr anchor="ctr"/>
                </a:tc>
                <a:tc>
                  <a:txBody>
                    <a:bodyPr/>
                    <a:lstStyle/>
                    <a:p>
                      <a:endParaRPr lang="en-US"/>
                    </a:p>
                  </a:txBody>
                  <a:tcPr anchor="ctr"/>
                </a:tc>
                <a:tc>
                  <a:txBody>
                    <a:bodyPr/>
                    <a:lstStyle/>
                    <a:p>
                      <a:endParaRPr lang="en-US"/>
                    </a:p>
                  </a:txBody>
                  <a:tcPr anchor="ctr"/>
                </a:tc>
                <a:tc>
                  <a:txBody>
                    <a:bodyPr/>
                    <a:lstStyle/>
                    <a:p>
                      <a:endParaRPr lang="en-US" dirty="0"/>
                    </a:p>
                  </a:txBody>
                  <a:tcPr anchor="ctr"/>
                </a:tc>
                <a:extLst>
                  <a:ext uri="{0D108BD9-81ED-4DB2-BD59-A6C34878D82A}">
                    <a16:rowId xmlns:a16="http://schemas.microsoft.com/office/drawing/2014/main" val="2601863251"/>
                  </a:ext>
                </a:extLst>
              </a:tr>
              <a:tr h="692150">
                <a:tc>
                  <a:txBody>
                    <a:bodyPr/>
                    <a:lstStyle/>
                    <a:p>
                      <a:r>
                        <a:rPr lang="en-US" dirty="0"/>
                        <a:t>KZ2-venus</a:t>
                      </a:r>
                    </a:p>
                  </a:txBody>
                  <a:tcPr anchor="ctr"/>
                </a:tc>
                <a:tc>
                  <a:txBody>
                    <a:bodyPr/>
                    <a:lstStyle/>
                    <a:p>
                      <a:endParaRPr lang="en-US"/>
                    </a:p>
                  </a:txBody>
                  <a:tcPr anchor="ctr"/>
                </a:tc>
                <a:tc>
                  <a:txBody>
                    <a:bodyPr/>
                    <a:lstStyle/>
                    <a:p>
                      <a:endParaRPr lang="en-US"/>
                    </a:p>
                  </a:txBody>
                  <a:tcPr anchor="ctr"/>
                </a:tc>
                <a:tc>
                  <a:txBody>
                    <a:bodyPr/>
                    <a:lstStyle/>
                    <a:p>
                      <a:endParaRPr lang="en-US"/>
                    </a:p>
                  </a:txBody>
                  <a:tcPr anchor="ctr"/>
                </a:tc>
                <a:tc>
                  <a:txBody>
                    <a:bodyPr/>
                    <a:lstStyle/>
                    <a:p>
                      <a:endParaRPr lang="en-US" dirty="0"/>
                    </a:p>
                  </a:txBody>
                  <a:tcPr anchor="ctr"/>
                </a:tc>
                <a:extLst>
                  <a:ext uri="{0D108BD9-81ED-4DB2-BD59-A6C34878D82A}">
                    <a16:rowId xmlns:a16="http://schemas.microsoft.com/office/drawing/2014/main" val="952173362"/>
                  </a:ext>
                </a:extLst>
              </a:tr>
            </a:tbl>
          </a:graphicData>
        </a:graphic>
      </p:graphicFrame>
    </p:spTree>
    <p:extLst>
      <p:ext uri="{BB962C8B-B14F-4D97-AF65-F5344CB8AC3E}">
        <p14:creationId xmlns:p14="http://schemas.microsoft.com/office/powerpoint/2010/main" val="24126343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39E8ADC-4C3A-9949-A5FC-F4FDB128D7D6}"/>
              </a:ext>
            </a:extLst>
          </p:cNvPr>
          <p:cNvSpPr>
            <a:spLocks noGrp="1"/>
          </p:cNvSpPr>
          <p:nvPr>
            <p:ph type="sldNum" sz="quarter" idx="12"/>
          </p:nvPr>
        </p:nvSpPr>
        <p:spPr/>
        <p:txBody>
          <a:bodyPr/>
          <a:lstStyle/>
          <a:p>
            <a:fld id="{4E77BC79-9480-1042-96E1-82B94DA0811E}" type="slidenum">
              <a:rPr lang="en-US" smtClean="0"/>
              <a:t>17</a:t>
            </a:fld>
            <a:endParaRPr lang="en-US"/>
          </a:p>
        </p:txBody>
      </p:sp>
      <p:sp>
        <p:nvSpPr>
          <p:cNvPr id="3" name="Title 2">
            <a:extLst>
              <a:ext uri="{FF2B5EF4-FFF2-40B4-BE49-F238E27FC236}">
                <a16:creationId xmlns:a16="http://schemas.microsoft.com/office/drawing/2014/main" id="{53CB7763-D9F5-B949-92AA-F567D1C06B66}"/>
              </a:ext>
            </a:extLst>
          </p:cNvPr>
          <p:cNvSpPr>
            <a:spLocks noGrp="1"/>
          </p:cNvSpPr>
          <p:nvPr>
            <p:ph type="title"/>
          </p:nvPr>
        </p:nvSpPr>
        <p:spPr/>
        <p:txBody>
          <a:bodyPr/>
          <a:lstStyle/>
          <a:p>
            <a:r>
              <a:rPr lang="en-US" dirty="0"/>
              <a:t>Benchmark Format</a:t>
            </a:r>
          </a:p>
        </p:txBody>
      </p:sp>
      <p:sp>
        <p:nvSpPr>
          <p:cNvPr id="4" name="Content Placeholder 3">
            <a:extLst>
              <a:ext uri="{FF2B5EF4-FFF2-40B4-BE49-F238E27FC236}">
                <a16:creationId xmlns:a16="http://schemas.microsoft.com/office/drawing/2014/main" id="{52A1F6FB-962A-0D4A-9E75-EFEF5991DFAB}"/>
              </a:ext>
            </a:extLst>
          </p:cNvPr>
          <p:cNvSpPr>
            <a:spLocks noGrp="1"/>
          </p:cNvSpPr>
          <p:nvPr>
            <p:ph idx="1"/>
          </p:nvPr>
        </p:nvSpPr>
        <p:spPr>
          <a:xfrm>
            <a:off x="628650" y="1295944"/>
            <a:ext cx="7886700" cy="5247096"/>
          </a:xfrm>
        </p:spPr>
        <p:txBody>
          <a:bodyPr>
            <a:noAutofit/>
          </a:bodyPr>
          <a:lstStyle/>
          <a:p>
            <a:pPr marL="0" indent="0" algn="just">
              <a:buNone/>
            </a:pPr>
            <a:r>
              <a:rPr lang="en-US" sz="2000" dirty="0"/>
              <a:t>Comment Lines</a:t>
            </a:r>
            <a:r>
              <a:rPr lang="en-US" sz="2000" b="0" dirty="0"/>
              <a:t>: Comment lines give human-readable information about the file and are ignored by programs. Comment lines can appear anywhere in the file. Each comment line begins with a lower-case character c. </a:t>
            </a:r>
          </a:p>
          <a:p>
            <a:pPr marL="365760" lvl="1" indent="0" algn="ctr">
              <a:buNone/>
            </a:pPr>
            <a:r>
              <a:rPr lang="en-US" sz="1800" dirty="0">
                <a:latin typeface="Courier" pitchFamily="2" charset="0"/>
              </a:rPr>
              <a:t>c This is an example of a comment line.</a:t>
            </a:r>
          </a:p>
          <a:p>
            <a:pPr marL="365760" lvl="1" indent="0">
              <a:buNone/>
            </a:pPr>
            <a:endParaRPr lang="en-US" sz="1800" b="1" dirty="0"/>
          </a:p>
          <a:p>
            <a:pPr marL="0" indent="0">
              <a:buNone/>
            </a:pPr>
            <a:r>
              <a:rPr lang="en-US" sz="2000" dirty="0"/>
              <a:t>Problem Line</a:t>
            </a:r>
            <a:r>
              <a:rPr lang="en-US" sz="2000" b="0" dirty="0"/>
              <a:t>: There is one problem line per input file. The problem line must appear before any node or arc descriptor lines. For maximum flow network instances the problem line has the following format: </a:t>
            </a:r>
          </a:p>
          <a:p>
            <a:pPr marL="0" indent="0" algn="ctr">
              <a:buNone/>
            </a:pPr>
            <a:r>
              <a:rPr lang="en-US" sz="2000" b="0" dirty="0">
                <a:latin typeface="Courier" pitchFamily="2" charset="0"/>
              </a:rPr>
              <a:t>p max NODES ARCS</a:t>
            </a:r>
          </a:p>
          <a:p>
            <a:pPr marL="0" indent="0" algn="just">
              <a:buNone/>
            </a:pPr>
            <a:r>
              <a:rPr lang="en-US" sz="2000" b="0" dirty="0"/>
              <a:t>The lower-case character p signifies that this is a problem line. The three-character problem designator max identifies the file as containing specification information for a maximum flow problem. The NODES field contains an integer value specifying </a:t>
            </a:r>
            <a:r>
              <a:rPr lang="en-US" sz="2000" b="0" i="1" dirty="0"/>
              <a:t>n</a:t>
            </a:r>
            <a:r>
              <a:rPr lang="en-US" sz="2000" b="0" dirty="0"/>
              <a:t>, the number of nodes in the network. The ARCS field contains an integer value specifying </a:t>
            </a:r>
            <a:r>
              <a:rPr lang="en-US" sz="2000" b="0" i="1" dirty="0"/>
              <a:t>m</a:t>
            </a:r>
            <a:r>
              <a:rPr lang="en-US" sz="2000" b="0" dirty="0"/>
              <a:t>, the number of arcs in the network.</a:t>
            </a:r>
          </a:p>
        </p:txBody>
      </p:sp>
    </p:spTree>
    <p:extLst>
      <p:ext uri="{BB962C8B-B14F-4D97-AF65-F5344CB8AC3E}">
        <p14:creationId xmlns:p14="http://schemas.microsoft.com/office/powerpoint/2010/main" val="7616946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753D425-163E-C449-85AA-72A83F4AC7DA}"/>
              </a:ext>
            </a:extLst>
          </p:cNvPr>
          <p:cNvSpPr>
            <a:spLocks noGrp="1"/>
          </p:cNvSpPr>
          <p:nvPr>
            <p:ph type="sldNum" sz="quarter" idx="12"/>
          </p:nvPr>
        </p:nvSpPr>
        <p:spPr/>
        <p:txBody>
          <a:bodyPr/>
          <a:lstStyle/>
          <a:p>
            <a:fld id="{4E77BC79-9480-1042-96E1-82B94DA0811E}" type="slidenum">
              <a:rPr lang="en-US" smtClean="0"/>
              <a:t>18</a:t>
            </a:fld>
            <a:endParaRPr lang="en-US"/>
          </a:p>
        </p:txBody>
      </p:sp>
      <p:sp>
        <p:nvSpPr>
          <p:cNvPr id="3" name="Title 2">
            <a:extLst>
              <a:ext uri="{FF2B5EF4-FFF2-40B4-BE49-F238E27FC236}">
                <a16:creationId xmlns:a16="http://schemas.microsoft.com/office/drawing/2014/main" id="{36B7367D-2A10-5942-A4AA-D480067B06F9}"/>
              </a:ext>
            </a:extLst>
          </p:cNvPr>
          <p:cNvSpPr>
            <a:spLocks noGrp="1"/>
          </p:cNvSpPr>
          <p:nvPr>
            <p:ph type="title"/>
          </p:nvPr>
        </p:nvSpPr>
        <p:spPr/>
        <p:txBody>
          <a:bodyPr/>
          <a:lstStyle/>
          <a:p>
            <a:r>
              <a:rPr lang="en-US" dirty="0"/>
              <a:t>Benchmark Format Cont’d</a:t>
            </a:r>
          </a:p>
        </p:txBody>
      </p:sp>
      <p:sp>
        <p:nvSpPr>
          <p:cNvPr id="4" name="Content Placeholder 3">
            <a:extLst>
              <a:ext uri="{FF2B5EF4-FFF2-40B4-BE49-F238E27FC236}">
                <a16:creationId xmlns:a16="http://schemas.microsoft.com/office/drawing/2014/main" id="{80C1A3E2-B986-0C40-AEBD-42AA4248109B}"/>
              </a:ext>
            </a:extLst>
          </p:cNvPr>
          <p:cNvSpPr>
            <a:spLocks noGrp="1"/>
          </p:cNvSpPr>
          <p:nvPr>
            <p:ph idx="1"/>
          </p:nvPr>
        </p:nvSpPr>
        <p:spPr>
          <a:xfrm>
            <a:off x="628650" y="1295944"/>
            <a:ext cx="7886700" cy="5257256"/>
          </a:xfrm>
        </p:spPr>
        <p:txBody>
          <a:bodyPr>
            <a:normAutofit fontScale="77500" lnSpcReduction="20000"/>
          </a:bodyPr>
          <a:lstStyle/>
          <a:p>
            <a:pPr marL="0" indent="0">
              <a:buNone/>
            </a:pPr>
            <a:r>
              <a:rPr lang="en-US" sz="2800" dirty="0"/>
              <a:t>Node Descriptors</a:t>
            </a:r>
            <a:r>
              <a:rPr lang="en-US" sz="2800" b="0" dirty="0"/>
              <a:t>: All node descriptor lines must appear before all arc descriptor lines. Node descriptors are of the form: </a:t>
            </a:r>
          </a:p>
          <a:p>
            <a:pPr marL="0" indent="0" algn="ctr">
              <a:buNone/>
            </a:pPr>
            <a:r>
              <a:rPr lang="en-US" sz="2800" b="0" dirty="0">
                <a:latin typeface="Courier" pitchFamily="2" charset="0"/>
              </a:rPr>
              <a:t>n ID WHICH</a:t>
            </a:r>
          </a:p>
          <a:p>
            <a:pPr marL="0" indent="0">
              <a:buNone/>
            </a:pPr>
            <a:r>
              <a:rPr lang="en-US" sz="2800" b="0" dirty="0"/>
              <a:t>where ID is the node id and WHICH is </a:t>
            </a:r>
            <a:r>
              <a:rPr lang="en-US" sz="2800" dirty="0"/>
              <a:t>s</a:t>
            </a:r>
            <a:r>
              <a:rPr lang="en-US" sz="2800" b="0" dirty="0"/>
              <a:t> for the source and </a:t>
            </a:r>
            <a:r>
              <a:rPr lang="en-US" sz="2800" dirty="0"/>
              <a:t>t</a:t>
            </a:r>
            <a:r>
              <a:rPr lang="en-US" sz="2800" b="0" dirty="0"/>
              <a:t> for the sink. Two node descriptors, one for the source and one for the sink, must appear between the problem line and the arc descriptor lines.</a:t>
            </a:r>
          </a:p>
          <a:p>
            <a:pPr marL="0" indent="0">
              <a:buNone/>
            </a:pPr>
            <a:endParaRPr lang="en-US" sz="2800" b="0" dirty="0"/>
          </a:p>
          <a:p>
            <a:pPr marL="0" indent="0">
              <a:buNone/>
            </a:pPr>
            <a:r>
              <a:rPr lang="en-US" sz="2800" dirty="0"/>
              <a:t>Arc Descriptors</a:t>
            </a:r>
            <a:r>
              <a:rPr lang="en-US" sz="2800" b="0" dirty="0"/>
              <a:t>: There is one arc descriptor line for each arc in the network. For a maximum flow instance, arc descriptor lines are of the following form. </a:t>
            </a:r>
          </a:p>
          <a:p>
            <a:pPr marL="0" indent="0" algn="ctr">
              <a:buNone/>
            </a:pPr>
            <a:r>
              <a:rPr lang="en-US" sz="2800" b="0" dirty="0">
                <a:latin typeface="Courier" pitchFamily="2" charset="0"/>
              </a:rPr>
              <a:t>a SRC DST CAP</a:t>
            </a:r>
          </a:p>
          <a:p>
            <a:pPr marL="0" indent="0" algn="just">
              <a:buNone/>
            </a:pPr>
            <a:r>
              <a:rPr lang="en-US" sz="2800" b="0" dirty="0"/>
              <a:t>The lower-case character a signifies that this is an arc descriptor line. For a directed arc (</a:t>
            </a:r>
            <a:r>
              <a:rPr lang="en-US" sz="2800" b="0" i="1" dirty="0" err="1"/>
              <a:t>v,w</a:t>
            </a:r>
            <a:r>
              <a:rPr lang="en-US" sz="2800" b="0" dirty="0"/>
              <a:t>) the SRC field gives the identification number for the source vertex </a:t>
            </a:r>
            <a:r>
              <a:rPr lang="en-US" sz="2800" b="0" i="1" dirty="0"/>
              <a:t>v</a:t>
            </a:r>
            <a:r>
              <a:rPr lang="en-US" sz="2800" b="0" dirty="0"/>
              <a:t>, and the DST field gives the destination vertex </a:t>
            </a:r>
            <a:r>
              <a:rPr lang="en-US" sz="2800" b="0" i="1" dirty="0"/>
              <a:t>w</a:t>
            </a:r>
            <a:r>
              <a:rPr lang="en-US" sz="2800" b="0" dirty="0"/>
              <a:t>. Identification numbers are integers between 1 and </a:t>
            </a:r>
            <a:r>
              <a:rPr lang="en-US" sz="2800" b="0" i="1" dirty="0"/>
              <a:t>n</a:t>
            </a:r>
            <a:r>
              <a:rPr lang="en-US" sz="2800" b="0" dirty="0"/>
              <a:t>. The CAP field gives the arc capacity.</a:t>
            </a:r>
          </a:p>
          <a:p>
            <a:endParaRPr lang="en-US" dirty="0"/>
          </a:p>
        </p:txBody>
      </p:sp>
    </p:spTree>
    <p:extLst>
      <p:ext uri="{BB962C8B-B14F-4D97-AF65-F5344CB8AC3E}">
        <p14:creationId xmlns:p14="http://schemas.microsoft.com/office/powerpoint/2010/main" val="38896746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3A2AA1-101E-E04F-B2B2-7F7AE6962187}"/>
              </a:ext>
            </a:extLst>
          </p:cNvPr>
          <p:cNvSpPr>
            <a:spLocks noGrp="1"/>
          </p:cNvSpPr>
          <p:nvPr>
            <p:ph type="sldNum" sz="quarter" idx="12"/>
          </p:nvPr>
        </p:nvSpPr>
        <p:spPr/>
        <p:txBody>
          <a:bodyPr/>
          <a:lstStyle/>
          <a:p>
            <a:fld id="{4E77BC79-9480-1042-96E1-82B94DA0811E}" type="slidenum">
              <a:rPr lang="en-US" smtClean="0"/>
              <a:t>19</a:t>
            </a:fld>
            <a:endParaRPr lang="en-US"/>
          </a:p>
        </p:txBody>
      </p:sp>
      <p:sp>
        <p:nvSpPr>
          <p:cNvPr id="3" name="Title 2">
            <a:extLst>
              <a:ext uri="{FF2B5EF4-FFF2-40B4-BE49-F238E27FC236}">
                <a16:creationId xmlns:a16="http://schemas.microsoft.com/office/drawing/2014/main" id="{76B5C3DE-86D4-8643-B972-63029244277C}"/>
              </a:ext>
            </a:extLst>
          </p:cNvPr>
          <p:cNvSpPr>
            <a:spLocks noGrp="1"/>
          </p:cNvSpPr>
          <p:nvPr>
            <p:ph type="title"/>
          </p:nvPr>
        </p:nvSpPr>
        <p:spPr/>
        <p:txBody>
          <a:bodyPr/>
          <a:lstStyle/>
          <a:p>
            <a:r>
              <a:rPr lang="en-US" dirty="0"/>
              <a:t>Submission Instruction</a:t>
            </a:r>
          </a:p>
        </p:txBody>
      </p:sp>
      <p:sp>
        <p:nvSpPr>
          <p:cNvPr id="4" name="Content Placeholder 3">
            <a:extLst>
              <a:ext uri="{FF2B5EF4-FFF2-40B4-BE49-F238E27FC236}">
                <a16:creationId xmlns:a16="http://schemas.microsoft.com/office/drawing/2014/main" id="{C626203C-7ACA-A540-827B-7EFACA2BB5B6}"/>
              </a:ext>
            </a:extLst>
          </p:cNvPr>
          <p:cNvSpPr>
            <a:spLocks noGrp="1"/>
          </p:cNvSpPr>
          <p:nvPr>
            <p:ph idx="1"/>
          </p:nvPr>
        </p:nvSpPr>
        <p:spPr>
          <a:xfrm>
            <a:off x="628650" y="1295944"/>
            <a:ext cx="7886700" cy="5078672"/>
          </a:xfrm>
        </p:spPr>
        <p:txBody>
          <a:bodyPr>
            <a:normAutofit/>
          </a:bodyPr>
          <a:lstStyle/>
          <a:p>
            <a:r>
              <a:rPr lang="en-US" dirty="0"/>
              <a:t>Email the following to </a:t>
            </a:r>
            <a:r>
              <a:rPr lang="en-US" dirty="0">
                <a:hlinkClick r:id="rId2"/>
              </a:rPr>
              <a:t>tsung-wei.huang@utah.edu</a:t>
            </a:r>
            <a:endParaRPr lang="en-US" dirty="0"/>
          </a:p>
          <a:p>
            <a:pPr lvl="1"/>
            <a:r>
              <a:rPr lang="en-US" dirty="0"/>
              <a:t>Compress your entire project to a tar ball or zip</a:t>
            </a:r>
          </a:p>
          <a:p>
            <a:pPr lvl="1"/>
            <a:r>
              <a:rPr lang="en-US" dirty="0"/>
              <a:t>A text or excel table summarizing runtime</a:t>
            </a:r>
          </a:p>
          <a:p>
            <a:pPr lvl="2"/>
            <a:r>
              <a:rPr lang="en-US" dirty="0"/>
              <a:t>4 methods x 6 benchmarks</a:t>
            </a:r>
          </a:p>
          <a:p>
            <a:r>
              <a:rPr lang="en-US" dirty="0"/>
              <a:t>We expect you to be able to start from scratch</a:t>
            </a:r>
          </a:p>
          <a:p>
            <a:pPr lvl="1"/>
            <a:r>
              <a:rPr lang="en-US" dirty="0"/>
              <a:t>Read and parse the input format (it’s actually very simple)</a:t>
            </a:r>
          </a:p>
          <a:p>
            <a:pPr lvl="1"/>
            <a:r>
              <a:rPr lang="en-US" dirty="0"/>
              <a:t>Build your own flow network data structure</a:t>
            </a:r>
          </a:p>
          <a:p>
            <a:pPr lvl="1"/>
            <a:r>
              <a:rPr lang="en-US" dirty="0"/>
              <a:t>Study the very famous computer vision paper (</a:t>
            </a:r>
            <a:r>
              <a:rPr lang="en-US" dirty="0" err="1"/>
              <a:t>Boykov</a:t>
            </a:r>
            <a:r>
              <a:rPr lang="en-US" dirty="0"/>
              <a:t>-Kolmogorov maxflow algorithm)</a:t>
            </a:r>
          </a:p>
          <a:p>
            <a:r>
              <a:rPr lang="en-US" dirty="0">
                <a:solidFill>
                  <a:srgbClr val="FF0000"/>
                </a:solidFill>
              </a:rPr>
              <a:t>Due 4/29 (final exam week)</a:t>
            </a:r>
          </a:p>
        </p:txBody>
      </p:sp>
    </p:spTree>
    <p:extLst>
      <p:ext uri="{BB962C8B-B14F-4D97-AF65-F5344CB8AC3E}">
        <p14:creationId xmlns:p14="http://schemas.microsoft.com/office/powerpoint/2010/main" val="40404531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5837EB5-2680-4947-B93B-6CA9866C4524}"/>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C22E508C-DA18-F84E-8A28-B4C893929CFE}"/>
              </a:ext>
            </a:extLst>
          </p:cNvPr>
          <p:cNvSpPr>
            <a:spLocks noGrp="1"/>
          </p:cNvSpPr>
          <p:nvPr>
            <p:ph type="title"/>
          </p:nvPr>
        </p:nvSpPr>
        <p:spPr/>
        <p:txBody>
          <a:bodyPr/>
          <a:lstStyle/>
          <a:p>
            <a:r>
              <a:rPr lang="en-US" dirty="0"/>
              <a:t>Goal</a:t>
            </a:r>
          </a:p>
        </p:txBody>
      </p:sp>
      <p:sp>
        <p:nvSpPr>
          <p:cNvPr id="4" name="Content Placeholder 3">
            <a:extLst>
              <a:ext uri="{FF2B5EF4-FFF2-40B4-BE49-F238E27FC236}">
                <a16:creationId xmlns:a16="http://schemas.microsoft.com/office/drawing/2014/main" id="{293B5FEC-D5FC-DC4C-80CD-4341A7377991}"/>
              </a:ext>
            </a:extLst>
          </p:cNvPr>
          <p:cNvSpPr>
            <a:spLocks noGrp="1"/>
          </p:cNvSpPr>
          <p:nvPr>
            <p:ph idx="1"/>
          </p:nvPr>
        </p:nvSpPr>
        <p:spPr/>
        <p:txBody>
          <a:bodyPr/>
          <a:lstStyle/>
          <a:p>
            <a:r>
              <a:rPr lang="en-US" dirty="0"/>
              <a:t>Understand the image segmentation problem</a:t>
            </a:r>
          </a:p>
          <a:p>
            <a:r>
              <a:rPr lang="en-US" dirty="0"/>
              <a:t>Relate segmentation problem of maxflow</a:t>
            </a:r>
          </a:p>
          <a:p>
            <a:r>
              <a:rPr lang="en-US" dirty="0"/>
              <a:t>Write algorithms to solve the problem</a:t>
            </a:r>
          </a:p>
        </p:txBody>
      </p:sp>
    </p:spTree>
    <p:extLst>
      <p:ext uri="{BB962C8B-B14F-4D97-AF65-F5344CB8AC3E}">
        <p14:creationId xmlns:p14="http://schemas.microsoft.com/office/powerpoint/2010/main" val="3013608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C3EE412-6E11-8D43-B780-EB7C1E3DDE4A}"/>
              </a:ext>
            </a:extLst>
          </p:cNvPr>
          <p:cNvSpPr>
            <a:spLocks noGrp="1"/>
          </p:cNvSpPr>
          <p:nvPr>
            <p:ph type="sldNum" sz="quarter" idx="12"/>
          </p:nvPr>
        </p:nvSpPr>
        <p:spPr/>
        <p:txBody>
          <a:bodyPr/>
          <a:lstStyle/>
          <a:p>
            <a:fld id="{4E77BC79-9480-1042-96E1-82B94DA0811E}" type="slidenum">
              <a:rPr lang="en-US" smtClean="0"/>
              <a:t>3</a:t>
            </a:fld>
            <a:endParaRPr lang="en-US"/>
          </a:p>
        </p:txBody>
      </p:sp>
      <p:sp>
        <p:nvSpPr>
          <p:cNvPr id="3" name="Title 2">
            <a:extLst>
              <a:ext uri="{FF2B5EF4-FFF2-40B4-BE49-F238E27FC236}">
                <a16:creationId xmlns:a16="http://schemas.microsoft.com/office/drawing/2014/main" id="{AB14DB02-F492-3D48-8FEB-1EBACA349AD4}"/>
              </a:ext>
            </a:extLst>
          </p:cNvPr>
          <p:cNvSpPr>
            <a:spLocks noGrp="1"/>
          </p:cNvSpPr>
          <p:nvPr>
            <p:ph type="title"/>
          </p:nvPr>
        </p:nvSpPr>
        <p:spPr/>
        <p:txBody>
          <a:bodyPr/>
          <a:lstStyle/>
          <a:p>
            <a:r>
              <a:rPr lang="en-US" dirty="0"/>
              <a:t>Image Segmentation</a:t>
            </a:r>
          </a:p>
        </p:txBody>
      </p:sp>
      <p:sp>
        <p:nvSpPr>
          <p:cNvPr id="4" name="Content Placeholder 3">
            <a:extLst>
              <a:ext uri="{FF2B5EF4-FFF2-40B4-BE49-F238E27FC236}">
                <a16:creationId xmlns:a16="http://schemas.microsoft.com/office/drawing/2014/main" id="{03532409-D9AD-D849-9EB4-98D8562E5683}"/>
              </a:ext>
            </a:extLst>
          </p:cNvPr>
          <p:cNvSpPr>
            <a:spLocks noGrp="1"/>
          </p:cNvSpPr>
          <p:nvPr>
            <p:ph idx="1"/>
          </p:nvPr>
        </p:nvSpPr>
        <p:spPr/>
        <p:txBody>
          <a:bodyPr/>
          <a:lstStyle/>
          <a:p>
            <a:r>
              <a:rPr lang="en-US" dirty="0"/>
              <a:t>Separate the foreground from the background</a:t>
            </a:r>
          </a:p>
        </p:txBody>
      </p:sp>
      <p:pic>
        <p:nvPicPr>
          <p:cNvPr id="5" name="Picture 4">
            <a:extLst>
              <a:ext uri="{FF2B5EF4-FFF2-40B4-BE49-F238E27FC236}">
                <a16:creationId xmlns:a16="http://schemas.microsoft.com/office/drawing/2014/main" id="{B1351AF8-CF47-2E4D-8261-767715CB79F9}"/>
              </a:ext>
            </a:extLst>
          </p:cNvPr>
          <p:cNvPicPr>
            <a:picLocks noChangeAspect="1"/>
          </p:cNvPicPr>
          <p:nvPr/>
        </p:nvPicPr>
        <p:blipFill>
          <a:blip r:embed="rId2"/>
          <a:stretch>
            <a:fillRect/>
          </a:stretch>
        </p:blipFill>
        <p:spPr>
          <a:xfrm>
            <a:off x="1765005" y="1921458"/>
            <a:ext cx="5775842" cy="4503352"/>
          </a:xfrm>
          <a:prstGeom prst="rect">
            <a:avLst/>
          </a:prstGeom>
        </p:spPr>
      </p:pic>
    </p:spTree>
    <p:extLst>
      <p:ext uri="{BB962C8B-B14F-4D97-AF65-F5344CB8AC3E}">
        <p14:creationId xmlns:p14="http://schemas.microsoft.com/office/powerpoint/2010/main" val="3544641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E5C3B0-A0EE-3C45-B290-9A86A48F9A09}"/>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FC89D8BF-53A5-5849-A3A5-D58104B5B6D0}"/>
              </a:ext>
            </a:extLst>
          </p:cNvPr>
          <p:cNvSpPr>
            <a:spLocks noGrp="1"/>
          </p:cNvSpPr>
          <p:nvPr>
            <p:ph type="title"/>
          </p:nvPr>
        </p:nvSpPr>
        <p:spPr/>
        <p:txBody>
          <a:bodyPr/>
          <a:lstStyle/>
          <a:p>
            <a:r>
              <a:rPr lang="en-US" dirty="0"/>
              <a:t>Setup</a:t>
            </a:r>
          </a:p>
        </p:txBody>
      </p:sp>
      <p:sp>
        <p:nvSpPr>
          <p:cNvPr id="4" name="Content Placeholder 3">
            <a:extLst>
              <a:ext uri="{FF2B5EF4-FFF2-40B4-BE49-F238E27FC236}">
                <a16:creationId xmlns:a16="http://schemas.microsoft.com/office/drawing/2014/main" id="{37480536-9BF6-4848-841E-1D76896713F8}"/>
              </a:ext>
            </a:extLst>
          </p:cNvPr>
          <p:cNvSpPr>
            <a:spLocks noGrp="1"/>
          </p:cNvSpPr>
          <p:nvPr>
            <p:ph idx="1"/>
          </p:nvPr>
        </p:nvSpPr>
        <p:spPr/>
        <p:txBody>
          <a:bodyPr/>
          <a:lstStyle/>
          <a:p>
            <a:r>
              <a:rPr lang="en-US" dirty="0"/>
              <a:t>Image is a grid of pixels</a:t>
            </a:r>
          </a:p>
          <a:p>
            <a:r>
              <a:rPr lang="en-US" dirty="0"/>
              <a:t>Need to decide which pixels are in the foreground</a:t>
            </a:r>
          </a:p>
          <a:p>
            <a:pPr lvl="1"/>
            <a:r>
              <a:rPr lang="en-US" dirty="0"/>
              <a:t>Others are in the background</a:t>
            </a:r>
          </a:p>
          <a:p>
            <a:r>
              <a:rPr lang="en-US" dirty="0"/>
              <a:t>Applications provide likelihood value of each pixel v</a:t>
            </a:r>
          </a:p>
          <a:p>
            <a:pPr lvl="1"/>
            <a:r>
              <a:rPr lang="en-US" dirty="0" err="1"/>
              <a:t>f</a:t>
            </a:r>
            <a:r>
              <a:rPr lang="en-US" baseline="-25000" dirty="0" err="1"/>
              <a:t>v</a:t>
            </a:r>
            <a:r>
              <a:rPr lang="en-US" dirty="0"/>
              <a:t> : Likelihood to be in the foreground </a:t>
            </a:r>
          </a:p>
          <a:p>
            <a:pPr lvl="1"/>
            <a:r>
              <a:rPr lang="en-US" dirty="0" err="1"/>
              <a:t>b</a:t>
            </a:r>
            <a:r>
              <a:rPr lang="en-US" baseline="-25000" dirty="0" err="1"/>
              <a:t>v</a:t>
            </a:r>
            <a:r>
              <a:rPr lang="en-US" dirty="0"/>
              <a:t> : Likelihood to be in the background</a:t>
            </a:r>
          </a:p>
          <a:p>
            <a:pPr lvl="1"/>
            <a:endParaRPr lang="en-US" dirty="0"/>
          </a:p>
        </p:txBody>
      </p:sp>
    </p:spTree>
    <p:extLst>
      <p:ext uri="{BB962C8B-B14F-4D97-AF65-F5344CB8AC3E}">
        <p14:creationId xmlns:p14="http://schemas.microsoft.com/office/powerpoint/2010/main" val="1610904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9D79E28-B8DA-8846-8EDE-EA7FBD4AE53A}"/>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00EB3BCF-A9E3-7847-B3B5-D89394572D0B}"/>
              </a:ext>
            </a:extLst>
          </p:cNvPr>
          <p:cNvSpPr>
            <a:spLocks noGrp="1"/>
          </p:cNvSpPr>
          <p:nvPr>
            <p:ph type="title"/>
          </p:nvPr>
        </p:nvSpPr>
        <p:spPr/>
        <p:txBody>
          <a:bodyPr/>
          <a:lstStyle/>
          <a:p>
            <a:r>
              <a:rPr lang="en-US" dirty="0"/>
              <a:t>Simple Version of the Problem</a:t>
            </a:r>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E2119A89-8F0E-6E42-9740-4A1BD185E546}"/>
                  </a:ext>
                </a:extLst>
              </p:cNvPr>
              <p:cNvSpPr>
                <a:spLocks noGrp="1"/>
              </p:cNvSpPr>
              <p:nvPr>
                <p:ph idx="1"/>
              </p:nvPr>
            </p:nvSpPr>
            <p:spPr/>
            <p:txBody>
              <a:bodyPr/>
              <a:lstStyle/>
              <a:p>
                <a:r>
                  <a:rPr lang="en-US" dirty="0"/>
                  <a:t>Input: values a</a:t>
                </a:r>
                <a:r>
                  <a:rPr lang="en-US" baseline="-25000" dirty="0"/>
                  <a:t>v</a:t>
                </a:r>
                <a:r>
                  <a:rPr lang="en-US" dirty="0"/>
                  <a:t> and </a:t>
                </a:r>
                <a:r>
                  <a:rPr lang="en-US" dirty="0" err="1"/>
                  <a:t>b</a:t>
                </a:r>
                <a:r>
                  <a:rPr lang="en-US" baseline="-25000" dirty="0" err="1"/>
                  <a:t>v</a:t>
                </a:r>
                <a:endParaRPr lang="en-US" baseline="-25000" dirty="0"/>
              </a:p>
              <a:p>
                <a:r>
                  <a:rPr lang="en-US" dirty="0"/>
                  <a:t>Partition pixels into sets F and B so that</a:t>
                </a:r>
              </a:p>
              <a:p>
                <a:pPr marL="0" indent="0">
                  <a:buNone/>
                </a:pPr>
                <a:endParaRPr lang="en-US" dirty="0"/>
              </a:p>
              <a:p>
                <a:pPr marL="0" indent="0" algn="ctr">
                  <a:buNone/>
                </a:pPr>
                <a14:m>
                  <m:oMath xmlns:m="http://schemas.openxmlformats.org/officeDocument/2006/math">
                    <m:nary>
                      <m:naryPr>
                        <m:chr m:val="∑"/>
                        <m:supHide m:val="on"/>
                        <m:ctrlPr>
                          <a:rPr lang="en-US" b="0" i="1" smtClean="0">
                            <a:latin typeface="Cambria Math" panose="02040503050406030204" pitchFamily="18" charset="0"/>
                          </a:rPr>
                        </m:ctrlPr>
                      </m:naryPr>
                      <m:sub>
                        <m:r>
                          <m:rPr>
                            <m:brk m:alnAt="7"/>
                          </m:rPr>
                          <a:rPr lang="en-US" b="0" i="1" smtClean="0">
                            <a:latin typeface="Cambria Math" panose="02040503050406030204" pitchFamily="18" charset="0"/>
                          </a:rPr>
                          <m:t>𝑣</m:t>
                        </m:r>
                        <m:r>
                          <a:rPr lang="en-US" b="0" i="1" smtClean="0">
                            <a:latin typeface="Cambria Math" panose="02040503050406030204" pitchFamily="18" charset="0"/>
                          </a:rPr>
                          <m:t>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𝐹</m:t>
                        </m:r>
                      </m:sub>
                      <m:sup/>
                      <m:e>
                        <m:r>
                          <a:rPr lang="en-US" b="0" i="1" smtClean="0">
                            <a:latin typeface="Cambria Math" panose="02040503050406030204" pitchFamily="18" charset="0"/>
                          </a:rPr>
                          <m:t>𝑓</m:t>
                        </m:r>
                        <m:r>
                          <a:rPr lang="en-US" b="0" i="1" baseline="-25000" smtClean="0">
                            <a:latin typeface="Cambria Math" panose="02040503050406030204" pitchFamily="18" charset="0"/>
                          </a:rPr>
                          <m:t>𝑣</m:t>
                        </m:r>
                      </m:e>
                    </m:nary>
                  </m:oMath>
                </a14:m>
                <a:r>
                  <a:rPr lang="en-US" b="0" dirty="0"/>
                  <a:t> </a:t>
                </a:r>
                <a14:m>
                  <m:oMath xmlns:m="http://schemas.openxmlformats.org/officeDocument/2006/math">
                    <m:r>
                      <a:rPr lang="en-US" b="0" i="0"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smtClean="0">
                            <a:latin typeface="Cambria Math" panose="02040503050406030204" pitchFamily="18" charset="0"/>
                          </a:rPr>
                          <m:t>𝐵</m:t>
                        </m:r>
                      </m:sub>
                      <m:sup/>
                      <m:e>
                        <m:r>
                          <a:rPr lang="en-US" b="0" i="1" smtClean="0">
                            <a:latin typeface="Cambria Math" panose="02040503050406030204" pitchFamily="18" charset="0"/>
                          </a:rPr>
                          <m:t>𝑏</m:t>
                        </m:r>
                        <m:r>
                          <a:rPr lang="en-US" b="0" i="1" baseline="-25000">
                            <a:latin typeface="Cambria Math" panose="02040503050406030204" pitchFamily="18" charset="0"/>
                          </a:rPr>
                          <m:t>𝑣</m:t>
                        </m:r>
                      </m:e>
                    </m:nary>
                  </m:oMath>
                </a14:m>
                <a:r>
                  <a:rPr lang="en-US" b="0" dirty="0"/>
                  <a:t>   is maximized</a:t>
                </a:r>
              </a:p>
            </p:txBody>
          </p:sp>
        </mc:Choice>
        <mc:Fallback>
          <p:sp>
            <p:nvSpPr>
              <p:cNvPr id="4" name="Content Placeholder 3">
                <a:extLst>
                  <a:ext uri="{FF2B5EF4-FFF2-40B4-BE49-F238E27FC236}">
                    <a16:creationId xmlns:a16="http://schemas.microsoft.com/office/drawing/2014/main" id="{E2119A89-8F0E-6E42-9740-4A1BD185E546}"/>
                  </a:ext>
                </a:extLst>
              </p:cNvPr>
              <p:cNvSpPr>
                <a:spLocks noGrp="1" noRot="1" noChangeAspect="1" noMove="1" noResize="1" noEditPoints="1" noAdjustHandles="1" noChangeArrowheads="1" noChangeShapeType="1" noTextEdit="1"/>
              </p:cNvSpPr>
              <p:nvPr>
                <p:ph idx="1"/>
              </p:nvPr>
            </p:nvSpPr>
            <p:spPr>
              <a:blipFill>
                <a:blip r:embed="rId2"/>
                <a:stretch>
                  <a:fillRect l="-1286" t="-1087"/>
                </a:stretch>
              </a:blipFill>
            </p:spPr>
            <p:txBody>
              <a:bodyPr/>
              <a:lstStyle/>
              <a:p>
                <a:r>
                  <a:rPr lang="en-US">
                    <a:noFill/>
                  </a:rPr>
                  <a:t> </a:t>
                </a:r>
              </a:p>
            </p:txBody>
          </p:sp>
        </mc:Fallback>
      </mc:AlternateContent>
    </p:spTree>
    <p:extLst>
      <p:ext uri="{BB962C8B-B14F-4D97-AF65-F5344CB8AC3E}">
        <p14:creationId xmlns:p14="http://schemas.microsoft.com/office/powerpoint/2010/main" val="1586879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B877F7-2092-7F43-8C79-EC29DC7C1A95}"/>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A1FE0AE8-4018-824F-889C-CDDACA33EDBD}"/>
              </a:ext>
            </a:extLst>
          </p:cNvPr>
          <p:cNvSpPr>
            <a:spLocks noGrp="1"/>
          </p:cNvSpPr>
          <p:nvPr>
            <p:ph type="title"/>
          </p:nvPr>
        </p:nvSpPr>
        <p:spPr/>
        <p:txBody>
          <a:bodyPr/>
          <a:lstStyle/>
          <a:p>
            <a:r>
              <a:rPr lang="en-US" dirty="0"/>
              <a:t>Example</a:t>
            </a:r>
          </a:p>
        </p:txBody>
      </p:sp>
      <p:sp>
        <p:nvSpPr>
          <p:cNvPr id="4" name="Content Placeholder 3">
            <a:extLst>
              <a:ext uri="{FF2B5EF4-FFF2-40B4-BE49-F238E27FC236}">
                <a16:creationId xmlns:a16="http://schemas.microsoft.com/office/drawing/2014/main" id="{A3DA52CF-9EB9-C24B-876B-7D0F18DA8530}"/>
              </a:ext>
            </a:extLst>
          </p:cNvPr>
          <p:cNvSpPr>
            <a:spLocks noGrp="1"/>
          </p:cNvSpPr>
          <p:nvPr>
            <p:ph idx="1"/>
          </p:nvPr>
        </p:nvSpPr>
        <p:spPr/>
        <p:txBody>
          <a:bodyPr/>
          <a:lstStyle/>
          <a:p>
            <a:r>
              <a:rPr lang="en-US" dirty="0"/>
              <a:t>What is the best value for the following three pixels?</a:t>
            </a:r>
          </a:p>
        </p:txBody>
      </p:sp>
      <p:graphicFrame>
        <p:nvGraphicFramePr>
          <p:cNvPr id="5" name="Table 4">
            <a:extLst>
              <a:ext uri="{FF2B5EF4-FFF2-40B4-BE49-F238E27FC236}">
                <a16:creationId xmlns:a16="http://schemas.microsoft.com/office/drawing/2014/main" id="{D12A3569-02AC-1145-9458-6FE0714FABDE}"/>
              </a:ext>
            </a:extLst>
          </p:cNvPr>
          <p:cNvGraphicFramePr>
            <a:graphicFrameLocks noGrp="1"/>
          </p:cNvGraphicFramePr>
          <p:nvPr/>
        </p:nvGraphicFramePr>
        <p:xfrm>
          <a:off x="1382806" y="2875280"/>
          <a:ext cx="6096000" cy="1107440"/>
        </p:xfrm>
        <a:graphic>
          <a:graphicData uri="http://schemas.openxmlformats.org/drawingml/2006/table">
            <a:tbl>
              <a:tblPr firstRow="1" bandRow="1">
                <a:tableStyleId>{5940675A-B579-460E-94D1-54222C63F5DA}</a:tableStyleId>
              </a:tblPr>
              <a:tblGrid>
                <a:gridCol w="1524000">
                  <a:extLst>
                    <a:ext uri="{9D8B030D-6E8A-4147-A177-3AD203B41FA5}">
                      <a16:colId xmlns:a16="http://schemas.microsoft.com/office/drawing/2014/main" val="2026924576"/>
                    </a:ext>
                  </a:extLst>
                </a:gridCol>
                <a:gridCol w="1524000">
                  <a:extLst>
                    <a:ext uri="{9D8B030D-6E8A-4147-A177-3AD203B41FA5}">
                      <a16:colId xmlns:a16="http://schemas.microsoft.com/office/drawing/2014/main" val="3926225108"/>
                    </a:ext>
                  </a:extLst>
                </a:gridCol>
                <a:gridCol w="1524000">
                  <a:extLst>
                    <a:ext uri="{9D8B030D-6E8A-4147-A177-3AD203B41FA5}">
                      <a16:colId xmlns:a16="http://schemas.microsoft.com/office/drawing/2014/main" val="1517420414"/>
                    </a:ext>
                  </a:extLst>
                </a:gridCol>
                <a:gridCol w="1524000">
                  <a:extLst>
                    <a:ext uri="{9D8B030D-6E8A-4147-A177-3AD203B41FA5}">
                      <a16:colId xmlns:a16="http://schemas.microsoft.com/office/drawing/2014/main" val="1243652333"/>
                    </a:ext>
                  </a:extLst>
                </a:gridCol>
              </a:tblGrid>
              <a:tr h="0">
                <a:tc>
                  <a:txBody>
                    <a:bodyPr/>
                    <a:lstStyle/>
                    <a:p>
                      <a:r>
                        <a:rPr lang="en-US" dirty="0"/>
                        <a:t>Pixel v</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extLst>
                  <a:ext uri="{0D108BD9-81ED-4DB2-BD59-A6C34878D82A}">
                    <a16:rowId xmlns:a16="http://schemas.microsoft.com/office/drawing/2014/main" val="3721404608"/>
                  </a:ext>
                </a:extLst>
              </a:tr>
              <a:tr h="370840">
                <a:tc>
                  <a:txBody>
                    <a:bodyPr/>
                    <a:lstStyle/>
                    <a:p>
                      <a:r>
                        <a:rPr lang="en-US" dirty="0" err="1"/>
                        <a:t>f</a:t>
                      </a:r>
                      <a:r>
                        <a:rPr lang="en-US" baseline="-25000" dirty="0" err="1"/>
                        <a:t>v</a:t>
                      </a:r>
                      <a:endParaRPr lang="en-US" baseline="-25000" dirty="0"/>
                    </a:p>
                  </a:txBody>
                  <a:tcPr/>
                </a:tc>
                <a:tc>
                  <a:txBody>
                    <a:bodyPr/>
                    <a:lstStyle/>
                    <a:p>
                      <a:r>
                        <a:rPr lang="en-US" dirty="0"/>
                        <a:t>3</a:t>
                      </a:r>
                    </a:p>
                  </a:txBody>
                  <a:tcPr/>
                </a:tc>
                <a:tc>
                  <a:txBody>
                    <a:bodyPr/>
                    <a:lstStyle/>
                    <a:p>
                      <a:r>
                        <a:rPr lang="en-US" dirty="0"/>
                        <a:t>5</a:t>
                      </a:r>
                    </a:p>
                  </a:txBody>
                  <a:tcPr/>
                </a:tc>
                <a:tc>
                  <a:txBody>
                    <a:bodyPr/>
                    <a:lstStyle/>
                    <a:p>
                      <a:r>
                        <a:rPr lang="en-US" dirty="0"/>
                        <a:t>6</a:t>
                      </a:r>
                    </a:p>
                  </a:txBody>
                  <a:tcPr/>
                </a:tc>
                <a:extLst>
                  <a:ext uri="{0D108BD9-81ED-4DB2-BD59-A6C34878D82A}">
                    <a16:rowId xmlns:a16="http://schemas.microsoft.com/office/drawing/2014/main" val="1439640507"/>
                  </a:ext>
                </a:extLst>
              </a:tr>
              <a:tr h="370840">
                <a:tc>
                  <a:txBody>
                    <a:bodyPr/>
                    <a:lstStyle/>
                    <a:p>
                      <a:r>
                        <a:rPr lang="en-US" dirty="0" err="1"/>
                        <a:t>b</a:t>
                      </a:r>
                      <a:r>
                        <a:rPr lang="en-US" baseline="-25000" dirty="0" err="1"/>
                        <a:t>v</a:t>
                      </a:r>
                      <a:endParaRPr lang="en-US" baseline="-25000" dirty="0"/>
                    </a:p>
                  </a:txBody>
                  <a:tcPr/>
                </a:tc>
                <a:tc>
                  <a:txBody>
                    <a:bodyPr/>
                    <a:lstStyle/>
                    <a:p>
                      <a:r>
                        <a:rPr lang="en-US" dirty="0"/>
                        <a:t>4</a:t>
                      </a:r>
                    </a:p>
                  </a:txBody>
                  <a:tcPr/>
                </a:tc>
                <a:tc>
                  <a:txBody>
                    <a:bodyPr/>
                    <a:lstStyle/>
                    <a:p>
                      <a:r>
                        <a:rPr lang="en-US" dirty="0"/>
                        <a:t>3</a:t>
                      </a:r>
                    </a:p>
                  </a:txBody>
                  <a:tcPr/>
                </a:tc>
                <a:tc>
                  <a:txBody>
                    <a:bodyPr/>
                    <a:lstStyle/>
                    <a:p>
                      <a:r>
                        <a:rPr lang="en-US" dirty="0"/>
                        <a:t>5</a:t>
                      </a:r>
                    </a:p>
                  </a:txBody>
                  <a:tcPr/>
                </a:tc>
                <a:extLst>
                  <a:ext uri="{0D108BD9-81ED-4DB2-BD59-A6C34878D82A}">
                    <a16:rowId xmlns:a16="http://schemas.microsoft.com/office/drawing/2014/main" val="3039072315"/>
                  </a:ext>
                </a:extLst>
              </a:tr>
            </a:tbl>
          </a:graphicData>
        </a:graphic>
      </p:graphicFrame>
    </p:spTree>
    <p:extLst>
      <p:ext uri="{BB962C8B-B14F-4D97-AF65-F5344CB8AC3E}">
        <p14:creationId xmlns:p14="http://schemas.microsoft.com/office/powerpoint/2010/main" val="559597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B877F7-2092-7F43-8C79-EC29DC7C1A95}"/>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A1FE0AE8-4018-824F-889C-CDDACA33EDBD}"/>
              </a:ext>
            </a:extLst>
          </p:cNvPr>
          <p:cNvSpPr>
            <a:spLocks noGrp="1"/>
          </p:cNvSpPr>
          <p:nvPr>
            <p:ph type="title"/>
          </p:nvPr>
        </p:nvSpPr>
        <p:spPr/>
        <p:txBody>
          <a:bodyPr/>
          <a:lstStyle/>
          <a:p>
            <a:r>
              <a:rPr lang="en-US" dirty="0"/>
              <a:t>Example</a:t>
            </a:r>
          </a:p>
        </p:txBody>
      </p:sp>
      <p:sp>
        <p:nvSpPr>
          <p:cNvPr id="4" name="Content Placeholder 3">
            <a:extLst>
              <a:ext uri="{FF2B5EF4-FFF2-40B4-BE49-F238E27FC236}">
                <a16:creationId xmlns:a16="http://schemas.microsoft.com/office/drawing/2014/main" id="{A3DA52CF-9EB9-C24B-876B-7D0F18DA8530}"/>
              </a:ext>
            </a:extLst>
          </p:cNvPr>
          <p:cNvSpPr>
            <a:spLocks noGrp="1"/>
          </p:cNvSpPr>
          <p:nvPr>
            <p:ph idx="1"/>
          </p:nvPr>
        </p:nvSpPr>
        <p:spPr/>
        <p:txBody>
          <a:bodyPr/>
          <a:lstStyle/>
          <a:p>
            <a:r>
              <a:rPr lang="en-US" dirty="0"/>
              <a:t>Greedy assignment can solve this problem …</a:t>
            </a:r>
          </a:p>
          <a:p>
            <a:pPr lvl="1"/>
            <a:r>
              <a:rPr lang="en-US" dirty="0"/>
              <a:t>4+5+6 is the maximum value we can get</a:t>
            </a:r>
          </a:p>
        </p:txBody>
      </p:sp>
      <p:graphicFrame>
        <p:nvGraphicFramePr>
          <p:cNvPr id="5" name="Table 4">
            <a:extLst>
              <a:ext uri="{FF2B5EF4-FFF2-40B4-BE49-F238E27FC236}">
                <a16:creationId xmlns:a16="http://schemas.microsoft.com/office/drawing/2014/main" id="{D12A3569-02AC-1145-9458-6FE0714FABDE}"/>
              </a:ext>
            </a:extLst>
          </p:cNvPr>
          <p:cNvGraphicFramePr>
            <a:graphicFrameLocks noGrp="1"/>
          </p:cNvGraphicFramePr>
          <p:nvPr>
            <p:extLst>
              <p:ext uri="{D42A27DB-BD31-4B8C-83A1-F6EECF244321}">
                <p14:modId xmlns:p14="http://schemas.microsoft.com/office/powerpoint/2010/main" val="1420654961"/>
              </p:ext>
            </p:extLst>
          </p:nvPr>
        </p:nvGraphicFramePr>
        <p:xfrm>
          <a:off x="1382806" y="2875280"/>
          <a:ext cx="6096000" cy="1107440"/>
        </p:xfrm>
        <a:graphic>
          <a:graphicData uri="http://schemas.openxmlformats.org/drawingml/2006/table">
            <a:tbl>
              <a:tblPr firstRow="1" bandRow="1">
                <a:tableStyleId>{5940675A-B579-460E-94D1-54222C63F5DA}</a:tableStyleId>
              </a:tblPr>
              <a:tblGrid>
                <a:gridCol w="1524000">
                  <a:extLst>
                    <a:ext uri="{9D8B030D-6E8A-4147-A177-3AD203B41FA5}">
                      <a16:colId xmlns:a16="http://schemas.microsoft.com/office/drawing/2014/main" val="2026924576"/>
                    </a:ext>
                  </a:extLst>
                </a:gridCol>
                <a:gridCol w="1524000">
                  <a:extLst>
                    <a:ext uri="{9D8B030D-6E8A-4147-A177-3AD203B41FA5}">
                      <a16:colId xmlns:a16="http://schemas.microsoft.com/office/drawing/2014/main" val="3926225108"/>
                    </a:ext>
                  </a:extLst>
                </a:gridCol>
                <a:gridCol w="1524000">
                  <a:extLst>
                    <a:ext uri="{9D8B030D-6E8A-4147-A177-3AD203B41FA5}">
                      <a16:colId xmlns:a16="http://schemas.microsoft.com/office/drawing/2014/main" val="1517420414"/>
                    </a:ext>
                  </a:extLst>
                </a:gridCol>
                <a:gridCol w="1524000">
                  <a:extLst>
                    <a:ext uri="{9D8B030D-6E8A-4147-A177-3AD203B41FA5}">
                      <a16:colId xmlns:a16="http://schemas.microsoft.com/office/drawing/2014/main" val="1243652333"/>
                    </a:ext>
                  </a:extLst>
                </a:gridCol>
              </a:tblGrid>
              <a:tr h="0">
                <a:tc>
                  <a:txBody>
                    <a:bodyPr/>
                    <a:lstStyle/>
                    <a:p>
                      <a:r>
                        <a:rPr lang="en-US" dirty="0"/>
                        <a:t>Pixel v</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extLst>
                  <a:ext uri="{0D108BD9-81ED-4DB2-BD59-A6C34878D82A}">
                    <a16:rowId xmlns:a16="http://schemas.microsoft.com/office/drawing/2014/main" val="3721404608"/>
                  </a:ext>
                </a:extLst>
              </a:tr>
              <a:tr h="370840">
                <a:tc>
                  <a:txBody>
                    <a:bodyPr/>
                    <a:lstStyle/>
                    <a:p>
                      <a:r>
                        <a:rPr lang="en-US" dirty="0" err="1"/>
                        <a:t>f</a:t>
                      </a:r>
                      <a:r>
                        <a:rPr lang="en-US" baseline="-25000" dirty="0" err="1"/>
                        <a:t>v</a:t>
                      </a:r>
                      <a:endParaRPr lang="en-US" baseline="-25000" dirty="0"/>
                    </a:p>
                  </a:txBody>
                  <a:tcPr/>
                </a:tc>
                <a:tc>
                  <a:txBody>
                    <a:bodyPr/>
                    <a:lstStyle/>
                    <a:p>
                      <a:r>
                        <a:rPr lang="en-US" dirty="0"/>
                        <a:t>3</a:t>
                      </a:r>
                    </a:p>
                  </a:txBody>
                  <a:tcPr/>
                </a:tc>
                <a:tc>
                  <a:txBody>
                    <a:bodyPr/>
                    <a:lstStyle/>
                    <a:p>
                      <a:r>
                        <a:rPr lang="en-US" dirty="0"/>
                        <a:t>5</a:t>
                      </a:r>
                    </a:p>
                  </a:txBody>
                  <a:tcPr>
                    <a:solidFill>
                      <a:srgbClr val="00FFFF"/>
                    </a:solidFill>
                  </a:tcPr>
                </a:tc>
                <a:tc>
                  <a:txBody>
                    <a:bodyPr/>
                    <a:lstStyle/>
                    <a:p>
                      <a:r>
                        <a:rPr lang="en-US" dirty="0"/>
                        <a:t>6</a:t>
                      </a:r>
                    </a:p>
                  </a:txBody>
                  <a:tcPr>
                    <a:solidFill>
                      <a:srgbClr val="00FFFF"/>
                    </a:solidFill>
                  </a:tcPr>
                </a:tc>
                <a:extLst>
                  <a:ext uri="{0D108BD9-81ED-4DB2-BD59-A6C34878D82A}">
                    <a16:rowId xmlns:a16="http://schemas.microsoft.com/office/drawing/2014/main" val="1439640507"/>
                  </a:ext>
                </a:extLst>
              </a:tr>
              <a:tr h="370840">
                <a:tc>
                  <a:txBody>
                    <a:bodyPr/>
                    <a:lstStyle/>
                    <a:p>
                      <a:r>
                        <a:rPr lang="en-US" dirty="0" err="1"/>
                        <a:t>b</a:t>
                      </a:r>
                      <a:r>
                        <a:rPr lang="en-US" baseline="-25000" dirty="0" err="1"/>
                        <a:t>v</a:t>
                      </a:r>
                      <a:endParaRPr lang="en-US" baseline="-25000" dirty="0"/>
                    </a:p>
                  </a:txBody>
                  <a:tcPr/>
                </a:tc>
                <a:tc>
                  <a:txBody>
                    <a:bodyPr/>
                    <a:lstStyle/>
                    <a:p>
                      <a:r>
                        <a:rPr lang="en-US" dirty="0"/>
                        <a:t>4</a:t>
                      </a:r>
                    </a:p>
                  </a:txBody>
                  <a:tcPr>
                    <a:solidFill>
                      <a:srgbClr val="00FFFF"/>
                    </a:solidFill>
                  </a:tcPr>
                </a:tc>
                <a:tc>
                  <a:txBody>
                    <a:bodyPr/>
                    <a:lstStyle/>
                    <a:p>
                      <a:r>
                        <a:rPr lang="en-US" dirty="0"/>
                        <a:t>3</a:t>
                      </a:r>
                    </a:p>
                  </a:txBody>
                  <a:tcPr/>
                </a:tc>
                <a:tc>
                  <a:txBody>
                    <a:bodyPr/>
                    <a:lstStyle/>
                    <a:p>
                      <a:r>
                        <a:rPr lang="en-US" dirty="0"/>
                        <a:t>5</a:t>
                      </a:r>
                    </a:p>
                  </a:txBody>
                  <a:tcPr/>
                </a:tc>
                <a:extLst>
                  <a:ext uri="{0D108BD9-81ED-4DB2-BD59-A6C34878D82A}">
                    <a16:rowId xmlns:a16="http://schemas.microsoft.com/office/drawing/2014/main" val="3039072315"/>
                  </a:ext>
                </a:extLst>
              </a:tr>
            </a:tbl>
          </a:graphicData>
        </a:graphic>
      </p:graphicFrame>
    </p:spTree>
    <p:extLst>
      <p:ext uri="{BB962C8B-B14F-4D97-AF65-F5344CB8AC3E}">
        <p14:creationId xmlns:p14="http://schemas.microsoft.com/office/powerpoint/2010/main" val="18182681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AA57D60-196C-B947-9E48-816EFFD4B964}"/>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BF992C50-5754-484F-8436-D7E0A72AFDC5}"/>
              </a:ext>
            </a:extLst>
          </p:cNvPr>
          <p:cNvSpPr>
            <a:spLocks noGrp="1"/>
          </p:cNvSpPr>
          <p:nvPr>
            <p:ph type="title"/>
          </p:nvPr>
        </p:nvSpPr>
        <p:spPr/>
        <p:txBody>
          <a:bodyPr/>
          <a:lstStyle/>
          <a:p>
            <a:r>
              <a:rPr lang="en-US" dirty="0"/>
              <a:t>Nearby Pixels</a:t>
            </a:r>
          </a:p>
        </p:txBody>
      </p:sp>
      <p:sp>
        <p:nvSpPr>
          <p:cNvPr id="4" name="Content Placeholder 3">
            <a:extLst>
              <a:ext uri="{FF2B5EF4-FFF2-40B4-BE49-F238E27FC236}">
                <a16:creationId xmlns:a16="http://schemas.microsoft.com/office/drawing/2014/main" id="{B1D2AFAA-DAC5-1149-8891-A9CCE5B50B12}"/>
              </a:ext>
            </a:extLst>
          </p:cNvPr>
          <p:cNvSpPr>
            <a:spLocks noGrp="1"/>
          </p:cNvSpPr>
          <p:nvPr>
            <p:ph idx="1"/>
          </p:nvPr>
        </p:nvSpPr>
        <p:spPr/>
        <p:txBody>
          <a:bodyPr/>
          <a:lstStyle/>
          <a:p>
            <a:r>
              <a:rPr lang="en-US" dirty="0"/>
              <a:t>Expect nearby pixels will be on the same divide line</a:t>
            </a:r>
          </a:p>
          <a:p>
            <a:endParaRPr lang="en-US" dirty="0"/>
          </a:p>
          <a:p>
            <a:endParaRPr lang="en-US" dirty="0"/>
          </a:p>
          <a:p>
            <a:endParaRPr lang="en-US" dirty="0"/>
          </a:p>
          <a:p>
            <a:endParaRPr lang="en-US" dirty="0"/>
          </a:p>
          <a:p>
            <a:endParaRPr lang="en-US" dirty="0"/>
          </a:p>
          <a:p>
            <a:r>
              <a:rPr lang="en-US" dirty="0"/>
              <a:t>Have penalty </a:t>
            </a:r>
            <a:r>
              <a:rPr lang="en-US" dirty="0" err="1"/>
              <a:t>p</a:t>
            </a:r>
            <a:r>
              <a:rPr lang="en-US" baseline="-25000" dirty="0" err="1"/>
              <a:t>vw</a:t>
            </a:r>
            <a:r>
              <a:rPr lang="en-US" dirty="0"/>
              <a:t> for each nearby pixel pair v and w:</a:t>
            </a:r>
          </a:p>
          <a:p>
            <a:pPr lvl="1"/>
            <a:r>
              <a:rPr lang="en-US" dirty="0"/>
              <a:t>v in foreground and w in background</a:t>
            </a:r>
            <a:endParaRPr lang="en-US" baseline="-25000" dirty="0"/>
          </a:p>
        </p:txBody>
      </p:sp>
      <p:sp>
        <p:nvSpPr>
          <p:cNvPr id="5" name="Rectangle 4">
            <a:extLst>
              <a:ext uri="{FF2B5EF4-FFF2-40B4-BE49-F238E27FC236}">
                <a16:creationId xmlns:a16="http://schemas.microsoft.com/office/drawing/2014/main" id="{104FEF6B-93FD-3146-8ACB-E918E6304BEE}"/>
              </a:ext>
            </a:extLst>
          </p:cNvPr>
          <p:cNvSpPr/>
          <p:nvPr/>
        </p:nvSpPr>
        <p:spPr>
          <a:xfrm>
            <a:off x="3657600" y="2467535"/>
            <a:ext cx="443753" cy="423583"/>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6" name="Rectangle 5">
            <a:extLst>
              <a:ext uri="{FF2B5EF4-FFF2-40B4-BE49-F238E27FC236}">
                <a16:creationId xmlns:a16="http://schemas.microsoft.com/office/drawing/2014/main" id="{CC423E21-8AAE-794A-A768-4DF1F2026089}"/>
              </a:ext>
            </a:extLst>
          </p:cNvPr>
          <p:cNvSpPr/>
          <p:nvPr/>
        </p:nvSpPr>
        <p:spPr>
          <a:xfrm>
            <a:off x="3657600" y="2888993"/>
            <a:ext cx="443753" cy="423583"/>
          </a:xfrm>
          <a:prstGeom prst="rect">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 name="Rectangle 6">
            <a:extLst>
              <a:ext uri="{FF2B5EF4-FFF2-40B4-BE49-F238E27FC236}">
                <a16:creationId xmlns:a16="http://schemas.microsoft.com/office/drawing/2014/main" id="{A5070A7D-4AAA-EC4F-BEBB-BA328265962B}"/>
              </a:ext>
            </a:extLst>
          </p:cNvPr>
          <p:cNvSpPr/>
          <p:nvPr/>
        </p:nvSpPr>
        <p:spPr>
          <a:xfrm>
            <a:off x="4101353" y="2888993"/>
            <a:ext cx="443753" cy="423583"/>
          </a:xfrm>
          <a:prstGeom prst="rect">
            <a:avLst/>
          </a:prstGeom>
          <a:solidFill>
            <a:schemeClr val="bg1">
              <a:lumMod val="65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Rectangle 7">
            <a:extLst>
              <a:ext uri="{FF2B5EF4-FFF2-40B4-BE49-F238E27FC236}">
                <a16:creationId xmlns:a16="http://schemas.microsoft.com/office/drawing/2014/main" id="{46210247-D55F-F349-9967-93D23D0337CF}"/>
              </a:ext>
            </a:extLst>
          </p:cNvPr>
          <p:cNvSpPr/>
          <p:nvPr/>
        </p:nvSpPr>
        <p:spPr>
          <a:xfrm>
            <a:off x="3657600" y="3310451"/>
            <a:ext cx="443753" cy="423583"/>
          </a:xfrm>
          <a:prstGeom prst="rect">
            <a:avLst/>
          </a:prstGeom>
          <a:solidFill>
            <a:srgbClr val="FF0000"/>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 name="Rectangle 8">
            <a:extLst>
              <a:ext uri="{FF2B5EF4-FFF2-40B4-BE49-F238E27FC236}">
                <a16:creationId xmlns:a16="http://schemas.microsoft.com/office/drawing/2014/main" id="{D4285565-2A9F-5D4E-B8C0-75B742851363}"/>
              </a:ext>
            </a:extLst>
          </p:cNvPr>
          <p:cNvSpPr/>
          <p:nvPr/>
        </p:nvSpPr>
        <p:spPr>
          <a:xfrm>
            <a:off x="3213847" y="2888993"/>
            <a:ext cx="443753" cy="423583"/>
          </a:xfrm>
          <a:prstGeom prst="rect">
            <a:avLst/>
          </a:prstGeom>
          <a:solidFill>
            <a:schemeClr val="bg1">
              <a:lumMod val="65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306614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9D79E28-B8DA-8846-8EDE-EA7FBD4AE53A}"/>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00EB3BCF-A9E3-7847-B3B5-D89394572D0B}"/>
              </a:ext>
            </a:extLst>
          </p:cNvPr>
          <p:cNvSpPr>
            <a:spLocks noGrp="1"/>
          </p:cNvSpPr>
          <p:nvPr>
            <p:ph type="title"/>
          </p:nvPr>
        </p:nvSpPr>
        <p:spPr/>
        <p:txBody>
          <a:bodyPr/>
          <a:lstStyle/>
          <a:p>
            <a:r>
              <a:rPr lang="en-US" dirty="0"/>
              <a:t>Image Segmentation Problem</a:t>
            </a:r>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E2119A89-8F0E-6E42-9740-4A1BD185E546}"/>
                  </a:ext>
                </a:extLst>
              </p:cNvPr>
              <p:cNvSpPr>
                <a:spLocks noGrp="1"/>
              </p:cNvSpPr>
              <p:nvPr>
                <p:ph idx="1"/>
              </p:nvPr>
            </p:nvSpPr>
            <p:spPr/>
            <p:txBody>
              <a:bodyPr/>
              <a:lstStyle/>
              <a:p>
                <a:r>
                  <a:rPr lang="en-US" dirty="0"/>
                  <a:t>Input: values a</a:t>
                </a:r>
                <a:r>
                  <a:rPr lang="en-US" baseline="-25000" dirty="0"/>
                  <a:t>v</a:t>
                </a:r>
                <a:r>
                  <a:rPr lang="en-US" dirty="0"/>
                  <a:t> and </a:t>
                </a:r>
                <a:r>
                  <a:rPr lang="en-US" dirty="0" err="1"/>
                  <a:t>b</a:t>
                </a:r>
                <a:r>
                  <a:rPr lang="en-US" baseline="-25000" dirty="0" err="1"/>
                  <a:t>v</a:t>
                </a:r>
                <a:r>
                  <a:rPr lang="en-US" dirty="0"/>
                  <a:t> ; penalty </a:t>
                </a:r>
                <a:r>
                  <a:rPr lang="en-US" dirty="0" err="1"/>
                  <a:t>p</a:t>
                </a:r>
                <a:r>
                  <a:rPr lang="en-US" baseline="-25000" dirty="0" err="1"/>
                  <a:t>vw</a:t>
                </a:r>
                <a:endParaRPr lang="en-US" baseline="-25000" dirty="0"/>
              </a:p>
              <a:p>
                <a:r>
                  <a:rPr lang="en-US" dirty="0"/>
                  <a:t>Partition pixels into sets F and B so that</a:t>
                </a:r>
              </a:p>
              <a:p>
                <a:pPr marL="0" indent="0">
                  <a:buNone/>
                </a:pPr>
                <a:endParaRPr lang="en-US" dirty="0"/>
              </a:p>
              <a:p>
                <a:pPr marL="0" indent="0" algn="ctr">
                  <a:buNone/>
                </a:pPr>
                <a14:m>
                  <m:oMath xmlns:m="http://schemas.openxmlformats.org/officeDocument/2006/math">
                    <m:nary>
                      <m:naryPr>
                        <m:chr m:val="∑"/>
                        <m:supHide m:val="on"/>
                        <m:ctrlPr>
                          <a:rPr lang="en-US" b="0" i="1" smtClean="0">
                            <a:latin typeface="Cambria Math" panose="02040503050406030204" pitchFamily="18" charset="0"/>
                          </a:rPr>
                        </m:ctrlPr>
                      </m:naryPr>
                      <m:sub>
                        <m:r>
                          <m:rPr>
                            <m:brk m:alnAt="7"/>
                          </m:rPr>
                          <a:rPr lang="en-US" b="0" i="1" smtClean="0">
                            <a:latin typeface="Cambria Math" panose="02040503050406030204" pitchFamily="18" charset="0"/>
                          </a:rPr>
                          <m:t>𝑣</m:t>
                        </m:r>
                        <m:r>
                          <a:rPr lang="en-US" b="0" i="1" smtClean="0">
                            <a:latin typeface="Cambria Math" panose="02040503050406030204" pitchFamily="18" charset="0"/>
                          </a:rPr>
                          <m:t>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𝐹</m:t>
                        </m:r>
                      </m:sub>
                      <m:sup/>
                      <m:e>
                        <m:r>
                          <a:rPr lang="en-US" b="0" i="1" smtClean="0">
                            <a:latin typeface="Cambria Math" panose="02040503050406030204" pitchFamily="18" charset="0"/>
                          </a:rPr>
                          <m:t>𝑓</m:t>
                        </m:r>
                        <m:r>
                          <a:rPr lang="en-US" b="0" i="1" baseline="-25000" smtClean="0">
                            <a:latin typeface="Cambria Math" panose="02040503050406030204" pitchFamily="18" charset="0"/>
                          </a:rPr>
                          <m:t>𝑣</m:t>
                        </m:r>
                      </m:e>
                    </m:nary>
                  </m:oMath>
                </a14:m>
                <a:r>
                  <a:rPr lang="en-US" b="0" dirty="0"/>
                  <a:t> </a:t>
                </a:r>
                <a14:m>
                  <m:oMath xmlns:m="http://schemas.openxmlformats.org/officeDocument/2006/math">
                    <m:r>
                      <a:rPr lang="en-US" b="0" i="0"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smtClean="0">
                            <a:latin typeface="Cambria Math" panose="02040503050406030204" pitchFamily="18" charset="0"/>
                          </a:rPr>
                          <m:t>𝐵</m:t>
                        </m:r>
                      </m:sub>
                      <m:sup/>
                      <m:e>
                        <m:r>
                          <a:rPr lang="en-US" b="0" i="1" smtClean="0">
                            <a:latin typeface="Cambria Math" panose="02040503050406030204" pitchFamily="18" charset="0"/>
                          </a:rPr>
                          <m:t>𝑏</m:t>
                        </m:r>
                        <m:r>
                          <a:rPr lang="en-US" b="0" i="1" baseline="-25000">
                            <a:latin typeface="Cambria Math" panose="02040503050406030204" pitchFamily="18" charset="0"/>
                          </a:rPr>
                          <m:t>𝑣</m:t>
                        </m:r>
                      </m:e>
                    </m:nary>
                    <m:r>
                      <a:rPr lang="en-US" b="0" i="1" smtClean="0">
                        <a:latin typeface="Cambria Math" panose="02040503050406030204" pitchFamily="18" charset="0"/>
                      </a:rPr>
                      <m:t>−</m:t>
                    </m:r>
                    <m:nary>
                      <m:naryPr>
                        <m:chr m:val="∑"/>
                        <m:supHide m:val="on"/>
                        <m:ctrlPr>
                          <a:rPr lang="en-US" b="0" i="1">
                            <a:latin typeface="Cambria Math" panose="02040503050406030204" pitchFamily="18" charset="0"/>
                          </a:rPr>
                        </m:ctrlPr>
                      </m:naryPr>
                      <m:sub>
                        <m:r>
                          <m:rPr>
                            <m:brk m:alnAt="7"/>
                          </m:rPr>
                          <a:rPr lang="en-US" b="0" i="1">
                            <a:latin typeface="Cambria Math" panose="02040503050406030204" pitchFamily="18" charset="0"/>
                          </a:rPr>
                          <m:t>𝑣</m:t>
                        </m:r>
                        <m:r>
                          <a:rPr lang="en-US" b="0" i="1">
                            <a:latin typeface="Cambria Math" panose="02040503050406030204" pitchFamily="18" charset="0"/>
                          </a:rPr>
                          <m:t> </m:t>
                        </m:r>
                        <m:r>
                          <a:rPr lang="en-US" b="0" i="1">
                            <a:latin typeface="Cambria Math" panose="02040503050406030204" pitchFamily="18" charset="0"/>
                          </a:rPr>
                          <m:t>𝑖𝑛</m:t>
                        </m:r>
                        <m:r>
                          <a:rPr lang="en-US" b="0" i="1">
                            <a:latin typeface="Cambria Math" panose="02040503050406030204" pitchFamily="18" charset="0"/>
                          </a:rPr>
                          <m:t> </m:t>
                        </m:r>
                        <m:r>
                          <a:rPr lang="en-US" b="0" i="1" smtClean="0">
                            <a:latin typeface="Cambria Math" panose="02040503050406030204" pitchFamily="18" charset="0"/>
                          </a:rPr>
                          <m:t>𝐹</m:t>
                        </m:r>
                        <m:r>
                          <a:rPr lang="en-US" b="0" i="1" smtClean="0">
                            <a:latin typeface="Cambria Math" panose="02040503050406030204" pitchFamily="18" charset="0"/>
                          </a:rPr>
                          <m:t>, </m:t>
                        </m:r>
                        <m:r>
                          <a:rPr lang="en-US" b="0" i="1" smtClean="0">
                            <a:latin typeface="Cambria Math" panose="02040503050406030204" pitchFamily="18" charset="0"/>
                          </a:rPr>
                          <m:t>𝑤</m:t>
                        </m:r>
                        <m:r>
                          <a:rPr lang="en-US" b="0" i="1" smtClean="0">
                            <a:latin typeface="Cambria Math" panose="02040503050406030204" pitchFamily="18" charset="0"/>
                          </a:rPr>
                          <m:t>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𝐵</m:t>
                        </m:r>
                      </m:sub>
                      <m:sup/>
                      <m:e>
                        <m:r>
                          <a:rPr lang="en-US" b="0" i="1" smtClean="0">
                            <a:latin typeface="Cambria Math" panose="02040503050406030204" pitchFamily="18" charset="0"/>
                          </a:rPr>
                          <m:t>𝑝</m:t>
                        </m:r>
                        <m:r>
                          <a:rPr lang="en-US" b="0" i="1" baseline="-25000">
                            <a:latin typeface="Cambria Math" panose="02040503050406030204" pitchFamily="18" charset="0"/>
                          </a:rPr>
                          <m:t>𝑣</m:t>
                        </m:r>
                        <m:r>
                          <a:rPr lang="en-US" b="0" i="1" baseline="-25000" smtClean="0">
                            <a:latin typeface="Cambria Math" panose="02040503050406030204" pitchFamily="18" charset="0"/>
                          </a:rPr>
                          <m:t>𝑤</m:t>
                        </m:r>
                      </m:e>
                    </m:nary>
                    <m:r>
                      <a:rPr lang="en-US" b="0" i="1" baseline="-25000">
                        <a:latin typeface="Cambria Math" panose="02040503050406030204" pitchFamily="18" charset="0"/>
                      </a:rPr>
                      <m:t> </m:t>
                    </m:r>
                  </m:oMath>
                </a14:m>
                <a:r>
                  <a:rPr lang="en-US" b="0" dirty="0"/>
                  <a:t> is maximized</a:t>
                </a:r>
              </a:p>
            </p:txBody>
          </p:sp>
        </mc:Choice>
        <mc:Fallback>
          <p:sp>
            <p:nvSpPr>
              <p:cNvPr id="4" name="Content Placeholder 3">
                <a:extLst>
                  <a:ext uri="{FF2B5EF4-FFF2-40B4-BE49-F238E27FC236}">
                    <a16:creationId xmlns:a16="http://schemas.microsoft.com/office/drawing/2014/main" id="{E2119A89-8F0E-6E42-9740-4A1BD185E546}"/>
                  </a:ext>
                </a:extLst>
              </p:cNvPr>
              <p:cNvSpPr>
                <a:spLocks noGrp="1" noRot="1" noChangeAspect="1" noMove="1" noResize="1" noEditPoints="1" noAdjustHandles="1" noChangeArrowheads="1" noChangeShapeType="1" noTextEdit="1"/>
              </p:cNvSpPr>
              <p:nvPr>
                <p:ph idx="1"/>
              </p:nvPr>
            </p:nvSpPr>
            <p:spPr>
              <a:blipFill>
                <a:blip r:embed="rId2"/>
                <a:stretch>
                  <a:fillRect l="-4019" t="-1087"/>
                </a:stretch>
              </a:blipFill>
            </p:spPr>
            <p:txBody>
              <a:bodyPr/>
              <a:lstStyle/>
              <a:p>
                <a:r>
                  <a:rPr lang="en-US">
                    <a:noFill/>
                  </a:rPr>
                  <a:t> </a:t>
                </a:r>
              </a:p>
            </p:txBody>
          </p:sp>
        </mc:Fallback>
      </mc:AlternateContent>
    </p:spTree>
    <p:extLst>
      <p:ext uri="{BB962C8B-B14F-4D97-AF65-F5344CB8AC3E}">
        <p14:creationId xmlns:p14="http://schemas.microsoft.com/office/powerpoint/2010/main" val="27813015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4720</TotalTime>
  <Words>977</Words>
  <Application>Microsoft Macintosh PowerPoint</Application>
  <PresentationFormat>On-screen Show (4:3)</PresentationFormat>
  <Paragraphs>207</Paragraphs>
  <Slides>19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San serif</vt:lpstr>
      <vt:lpstr>San serif</vt:lpstr>
      <vt:lpstr>Sen sarif</vt:lpstr>
      <vt:lpstr>Arial</vt:lpstr>
      <vt:lpstr>Calibri</vt:lpstr>
      <vt:lpstr>Cambria Math</vt:lpstr>
      <vt:lpstr>Courier</vt:lpstr>
      <vt:lpstr>Wingdings</vt:lpstr>
      <vt:lpstr>Office Theme</vt:lpstr>
      <vt:lpstr> Programming Assignment 3: Image Segmentation</vt:lpstr>
      <vt:lpstr>Goal</vt:lpstr>
      <vt:lpstr>Image Segmentation</vt:lpstr>
      <vt:lpstr>Setup</vt:lpstr>
      <vt:lpstr>Simple Version of the Problem</vt:lpstr>
      <vt:lpstr>Example</vt:lpstr>
      <vt:lpstr>Example</vt:lpstr>
      <vt:lpstr>Nearby Pixels</vt:lpstr>
      <vt:lpstr>Image Segmentation Problem</vt:lpstr>
      <vt:lpstr>Transformed Formula</vt:lpstr>
      <vt:lpstr>Transformed Formula</vt:lpstr>
      <vt:lpstr>Idea</vt:lpstr>
      <vt:lpstr>Flow Network</vt:lpstr>
      <vt:lpstr>s-t Cut is the Best Segmentation</vt:lpstr>
      <vt:lpstr>TODO Tasks</vt:lpstr>
      <vt:lpstr>Fill the Table with Runtime Values</vt:lpstr>
      <vt:lpstr>Benchmark Format</vt:lpstr>
      <vt:lpstr>Benchmark Format Cont’d</vt:lpstr>
      <vt:lpstr>Submission Instruction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4: STL Data Structures and VLSI Floorplan</dc:title>
  <dc:creator>Huang, Tsung-Wei</dc:creator>
  <cp:lastModifiedBy>Huang, Tsung-Wei</cp:lastModifiedBy>
  <cp:revision>924</cp:revision>
  <dcterms:created xsi:type="dcterms:W3CDTF">2020-01-29T18:16:45Z</dcterms:created>
  <dcterms:modified xsi:type="dcterms:W3CDTF">2020-04-02T04:37:45Z</dcterms:modified>
</cp:coreProperties>
</file>